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9" r:id="rId7"/>
    <p:sldId id="287" r:id="rId8"/>
    <p:sldId id="268" r:id="rId9"/>
    <p:sldId id="270" r:id="rId10"/>
    <p:sldId id="271" r:id="rId11"/>
    <p:sldId id="262" r:id="rId12"/>
    <p:sldId id="267" r:id="rId13"/>
    <p:sldId id="276" r:id="rId14"/>
    <p:sldId id="277" r:id="rId15"/>
    <p:sldId id="272" r:id="rId16"/>
    <p:sldId id="278" r:id="rId17"/>
    <p:sldId id="279" r:id="rId18"/>
    <p:sldId id="280" r:id="rId19"/>
    <p:sldId id="281" r:id="rId20"/>
    <p:sldId id="282" r:id="rId21"/>
    <p:sldId id="283" r:id="rId22"/>
    <p:sldId id="273" r:id="rId23"/>
    <p:sldId id="286" r:id="rId24"/>
    <p:sldId id="285" r:id="rId25"/>
    <p:sldId id="263" r:id="rId26"/>
    <p:sldId id="266" r:id="rId27"/>
    <p:sldId id="274" r:id="rId28"/>
    <p:sldId id="275" r:id="rId29"/>
    <p:sldId id="264" r:id="rId30"/>
    <p:sldId id="26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F544F8-8706-0647-9181-C5C2E8316169}" v="165" dt="2023-12-14T21:23:58.9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540"/>
    <p:restoredTop sz="94713"/>
  </p:normalViewPr>
  <p:slideViewPr>
    <p:cSldViewPr snapToGrid="0">
      <p:cViewPr varScale="1">
        <p:scale>
          <a:sx n="111" d="100"/>
          <a:sy n="111" d="100"/>
        </p:scale>
        <p:origin x="248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B9B34D-0A3D-40AF-BFD1-AD6EAB7DF403}" type="doc">
      <dgm:prSet loTypeId="urn:microsoft.com/office/officeart/2005/8/layout/list1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374FC115-A1A6-4AFD-AF8D-DED7E5A842CB}">
      <dgm:prSet/>
      <dgm:spPr/>
      <dgm:t>
        <a:bodyPr/>
        <a:lstStyle/>
        <a:p>
          <a:r>
            <a:rPr lang="es-ES"/>
            <a:t>MSE: 25.64</a:t>
          </a:r>
          <a:endParaRPr lang="en-US"/>
        </a:p>
      </dgm:t>
    </dgm:pt>
    <dgm:pt modelId="{1902877E-26BE-4676-B679-04B95D312F76}" type="parTrans" cxnId="{97458AED-EBB0-4F10-A5F2-4A799352E3DF}">
      <dgm:prSet/>
      <dgm:spPr/>
      <dgm:t>
        <a:bodyPr/>
        <a:lstStyle/>
        <a:p>
          <a:endParaRPr lang="en-US"/>
        </a:p>
      </dgm:t>
    </dgm:pt>
    <dgm:pt modelId="{A63040BC-B592-4A0B-8C4C-7AC0C9D46EB4}" type="sibTrans" cxnId="{97458AED-EBB0-4F10-A5F2-4A799352E3DF}">
      <dgm:prSet/>
      <dgm:spPr/>
      <dgm:t>
        <a:bodyPr/>
        <a:lstStyle/>
        <a:p>
          <a:endParaRPr lang="en-US"/>
        </a:p>
      </dgm:t>
    </dgm:pt>
    <dgm:pt modelId="{9D087C00-EC91-4539-BC4D-E99B677DCDCA}">
      <dgm:prSet/>
      <dgm:spPr/>
      <dgm:t>
        <a:bodyPr/>
        <a:lstStyle/>
        <a:p>
          <a:r>
            <a:rPr lang="es-ES"/>
            <a:t>MAE: 3.72</a:t>
          </a:r>
          <a:endParaRPr lang="en-US"/>
        </a:p>
      </dgm:t>
    </dgm:pt>
    <dgm:pt modelId="{8EB8CDEF-62F7-4369-8FF4-7F3B6CD5EFE1}" type="parTrans" cxnId="{29CB7238-2CAD-4D06-B08D-F788A8BCC37E}">
      <dgm:prSet/>
      <dgm:spPr/>
      <dgm:t>
        <a:bodyPr/>
        <a:lstStyle/>
        <a:p>
          <a:endParaRPr lang="en-US"/>
        </a:p>
      </dgm:t>
    </dgm:pt>
    <dgm:pt modelId="{380D2550-4935-40D7-85B9-5897A8DAA177}" type="sibTrans" cxnId="{29CB7238-2CAD-4D06-B08D-F788A8BCC37E}">
      <dgm:prSet/>
      <dgm:spPr/>
      <dgm:t>
        <a:bodyPr/>
        <a:lstStyle/>
        <a:p>
          <a:endParaRPr lang="en-US"/>
        </a:p>
      </dgm:t>
    </dgm:pt>
    <dgm:pt modelId="{CA2F53FC-47C3-4630-9DD8-A65975CC18AE}">
      <dgm:prSet/>
      <dgm:spPr/>
      <dgm:t>
        <a:bodyPr/>
        <a:lstStyle/>
        <a:p>
          <a:r>
            <a:rPr lang="es-ES"/>
            <a:t>R2: 0.97</a:t>
          </a:r>
          <a:endParaRPr lang="en-US"/>
        </a:p>
      </dgm:t>
    </dgm:pt>
    <dgm:pt modelId="{EEF24200-37D1-41A8-863B-81EC77389B97}" type="parTrans" cxnId="{2405B90B-B0F6-42E6-8110-7AE01B671531}">
      <dgm:prSet/>
      <dgm:spPr/>
      <dgm:t>
        <a:bodyPr/>
        <a:lstStyle/>
        <a:p>
          <a:endParaRPr lang="en-US"/>
        </a:p>
      </dgm:t>
    </dgm:pt>
    <dgm:pt modelId="{3E49F499-9B12-4278-B92C-0B68F2A1E51D}" type="sibTrans" cxnId="{2405B90B-B0F6-42E6-8110-7AE01B671531}">
      <dgm:prSet/>
      <dgm:spPr/>
      <dgm:t>
        <a:bodyPr/>
        <a:lstStyle/>
        <a:p>
          <a:endParaRPr lang="en-US"/>
        </a:p>
      </dgm:t>
    </dgm:pt>
    <dgm:pt modelId="{1CDA61BF-D8E8-9043-8155-87881EDFC761}" type="pres">
      <dgm:prSet presAssocID="{FCB9B34D-0A3D-40AF-BFD1-AD6EAB7DF403}" presName="linear" presStyleCnt="0">
        <dgm:presLayoutVars>
          <dgm:dir/>
          <dgm:animLvl val="lvl"/>
          <dgm:resizeHandles val="exact"/>
        </dgm:presLayoutVars>
      </dgm:prSet>
      <dgm:spPr/>
    </dgm:pt>
    <dgm:pt modelId="{F16DD9FC-04D1-D04B-894C-4D602A2E0A84}" type="pres">
      <dgm:prSet presAssocID="{374FC115-A1A6-4AFD-AF8D-DED7E5A842CB}" presName="parentLin" presStyleCnt="0"/>
      <dgm:spPr/>
    </dgm:pt>
    <dgm:pt modelId="{76304491-0487-D647-9D95-C4E8BBFA259A}" type="pres">
      <dgm:prSet presAssocID="{374FC115-A1A6-4AFD-AF8D-DED7E5A842CB}" presName="parentLeftMargin" presStyleLbl="node1" presStyleIdx="0" presStyleCnt="3"/>
      <dgm:spPr/>
    </dgm:pt>
    <dgm:pt modelId="{E5546D98-A840-6C49-B7C3-19F5F10B97BB}" type="pres">
      <dgm:prSet presAssocID="{374FC115-A1A6-4AFD-AF8D-DED7E5A842C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FB9AFC5-53BB-AD4C-8A10-D12D8AF9915D}" type="pres">
      <dgm:prSet presAssocID="{374FC115-A1A6-4AFD-AF8D-DED7E5A842CB}" presName="negativeSpace" presStyleCnt="0"/>
      <dgm:spPr/>
    </dgm:pt>
    <dgm:pt modelId="{362CD612-679F-4B44-AC59-63818E9733AB}" type="pres">
      <dgm:prSet presAssocID="{374FC115-A1A6-4AFD-AF8D-DED7E5A842CB}" presName="childText" presStyleLbl="conFgAcc1" presStyleIdx="0" presStyleCnt="3">
        <dgm:presLayoutVars>
          <dgm:bulletEnabled val="1"/>
        </dgm:presLayoutVars>
      </dgm:prSet>
      <dgm:spPr/>
    </dgm:pt>
    <dgm:pt modelId="{6F439485-F97A-6947-BC96-CA0008029B18}" type="pres">
      <dgm:prSet presAssocID="{A63040BC-B592-4A0B-8C4C-7AC0C9D46EB4}" presName="spaceBetweenRectangles" presStyleCnt="0"/>
      <dgm:spPr/>
    </dgm:pt>
    <dgm:pt modelId="{0EACC4DE-066F-0A41-86A5-BC48AB982B05}" type="pres">
      <dgm:prSet presAssocID="{9D087C00-EC91-4539-BC4D-E99B677DCDCA}" presName="parentLin" presStyleCnt="0"/>
      <dgm:spPr/>
    </dgm:pt>
    <dgm:pt modelId="{858C378D-1F66-3E44-997B-D45666E974A6}" type="pres">
      <dgm:prSet presAssocID="{9D087C00-EC91-4539-BC4D-E99B677DCDCA}" presName="parentLeftMargin" presStyleLbl="node1" presStyleIdx="0" presStyleCnt="3"/>
      <dgm:spPr/>
    </dgm:pt>
    <dgm:pt modelId="{8FE87409-E861-4641-B1E5-66028CB41110}" type="pres">
      <dgm:prSet presAssocID="{9D087C00-EC91-4539-BC4D-E99B677DCDC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84B727B-C8FD-B344-8DC2-D48B8AC759C5}" type="pres">
      <dgm:prSet presAssocID="{9D087C00-EC91-4539-BC4D-E99B677DCDCA}" presName="negativeSpace" presStyleCnt="0"/>
      <dgm:spPr/>
    </dgm:pt>
    <dgm:pt modelId="{8B191BD0-C7A1-824C-86C7-5C2D813CE3A4}" type="pres">
      <dgm:prSet presAssocID="{9D087C00-EC91-4539-BC4D-E99B677DCDCA}" presName="childText" presStyleLbl="conFgAcc1" presStyleIdx="1" presStyleCnt="3">
        <dgm:presLayoutVars>
          <dgm:bulletEnabled val="1"/>
        </dgm:presLayoutVars>
      </dgm:prSet>
      <dgm:spPr/>
    </dgm:pt>
    <dgm:pt modelId="{341CE24F-7BE0-C645-93AD-853C9347CEEE}" type="pres">
      <dgm:prSet presAssocID="{380D2550-4935-40D7-85B9-5897A8DAA177}" presName="spaceBetweenRectangles" presStyleCnt="0"/>
      <dgm:spPr/>
    </dgm:pt>
    <dgm:pt modelId="{F525367D-5C77-534B-8B1F-81BC39513498}" type="pres">
      <dgm:prSet presAssocID="{CA2F53FC-47C3-4630-9DD8-A65975CC18AE}" presName="parentLin" presStyleCnt="0"/>
      <dgm:spPr/>
    </dgm:pt>
    <dgm:pt modelId="{D8ACB6DF-BD40-614B-823E-962C9F2B8C3F}" type="pres">
      <dgm:prSet presAssocID="{CA2F53FC-47C3-4630-9DD8-A65975CC18AE}" presName="parentLeftMargin" presStyleLbl="node1" presStyleIdx="1" presStyleCnt="3"/>
      <dgm:spPr/>
    </dgm:pt>
    <dgm:pt modelId="{56D9B925-A43D-704E-BC7D-F4B28B2FCE59}" type="pres">
      <dgm:prSet presAssocID="{CA2F53FC-47C3-4630-9DD8-A65975CC18A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41BCC6A-5268-D24B-90C2-E09C863E60CD}" type="pres">
      <dgm:prSet presAssocID="{CA2F53FC-47C3-4630-9DD8-A65975CC18AE}" presName="negativeSpace" presStyleCnt="0"/>
      <dgm:spPr/>
    </dgm:pt>
    <dgm:pt modelId="{832B8336-89DB-4441-A067-3A8A7A5EBCB0}" type="pres">
      <dgm:prSet presAssocID="{CA2F53FC-47C3-4630-9DD8-A65975CC18A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E49E704-84B3-0C41-94CC-6D0CD25B68D9}" type="presOf" srcId="{CA2F53FC-47C3-4630-9DD8-A65975CC18AE}" destId="{D8ACB6DF-BD40-614B-823E-962C9F2B8C3F}" srcOrd="0" destOrd="0" presId="urn:microsoft.com/office/officeart/2005/8/layout/list1"/>
    <dgm:cxn modelId="{2405B90B-B0F6-42E6-8110-7AE01B671531}" srcId="{FCB9B34D-0A3D-40AF-BFD1-AD6EAB7DF403}" destId="{CA2F53FC-47C3-4630-9DD8-A65975CC18AE}" srcOrd="2" destOrd="0" parTransId="{EEF24200-37D1-41A8-863B-81EC77389B97}" sibTransId="{3E49F499-9B12-4278-B92C-0B68F2A1E51D}"/>
    <dgm:cxn modelId="{925B2E0D-0731-C848-A1ED-AF8E04967B6F}" type="presOf" srcId="{374FC115-A1A6-4AFD-AF8D-DED7E5A842CB}" destId="{76304491-0487-D647-9D95-C4E8BBFA259A}" srcOrd="0" destOrd="0" presId="urn:microsoft.com/office/officeart/2005/8/layout/list1"/>
    <dgm:cxn modelId="{0DF87719-01EF-EB41-9D1E-2141BD6BC847}" type="presOf" srcId="{FCB9B34D-0A3D-40AF-BFD1-AD6EAB7DF403}" destId="{1CDA61BF-D8E8-9043-8155-87881EDFC761}" srcOrd="0" destOrd="0" presId="urn:microsoft.com/office/officeart/2005/8/layout/list1"/>
    <dgm:cxn modelId="{6788972F-A809-254B-B7CF-006CC9339D7E}" type="presOf" srcId="{CA2F53FC-47C3-4630-9DD8-A65975CC18AE}" destId="{56D9B925-A43D-704E-BC7D-F4B28B2FCE59}" srcOrd="1" destOrd="0" presId="urn:microsoft.com/office/officeart/2005/8/layout/list1"/>
    <dgm:cxn modelId="{29CB7238-2CAD-4D06-B08D-F788A8BCC37E}" srcId="{FCB9B34D-0A3D-40AF-BFD1-AD6EAB7DF403}" destId="{9D087C00-EC91-4539-BC4D-E99B677DCDCA}" srcOrd="1" destOrd="0" parTransId="{8EB8CDEF-62F7-4369-8FF4-7F3B6CD5EFE1}" sibTransId="{380D2550-4935-40D7-85B9-5897A8DAA177}"/>
    <dgm:cxn modelId="{A58A1A43-80C9-1A4F-ADEA-D1BBF721F92A}" type="presOf" srcId="{9D087C00-EC91-4539-BC4D-E99B677DCDCA}" destId="{858C378D-1F66-3E44-997B-D45666E974A6}" srcOrd="0" destOrd="0" presId="urn:microsoft.com/office/officeart/2005/8/layout/list1"/>
    <dgm:cxn modelId="{3044AF89-0720-4C41-B7D1-E078BF042EC0}" type="presOf" srcId="{374FC115-A1A6-4AFD-AF8D-DED7E5A842CB}" destId="{E5546D98-A840-6C49-B7C3-19F5F10B97BB}" srcOrd="1" destOrd="0" presId="urn:microsoft.com/office/officeart/2005/8/layout/list1"/>
    <dgm:cxn modelId="{87F180A2-8BF6-EF44-86E5-C3B104D150FF}" type="presOf" srcId="{9D087C00-EC91-4539-BC4D-E99B677DCDCA}" destId="{8FE87409-E861-4641-B1E5-66028CB41110}" srcOrd="1" destOrd="0" presId="urn:microsoft.com/office/officeart/2005/8/layout/list1"/>
    <dgm:cxn modelId="{97458AED-EBB0-4F10-A5F2-4A799352E3DF}" srcId="{FCB9B34D-0A3D-40AF-BFD1-AD6EAB7DF403}" destId="{374FC115-A1A6-4AFD-AF8D-DED7E5A842CB}" srcOrd="0" destOrd="0" parTransId="{1902877E-26BE-4676-B679-04B95D312F76}" sibTransId="{A63040BC-B592-4A0B-8C4C-7AC0C9D46EB4}"/>
    <dgm:cxn modelId="{CAF7808A-44E4-2C49-AA9E-B67021D43E64}" type="presParOf" srcId="{1CDA61BF-D8E8-9043-8155-87881EDFC761}" destId="{F16DD9FC-04D1-D04B-894C-4D602A2E0A84}" srcOrd="0" destOrd="0" presId="urn:microsoft.com/office/officeart/2005/8/layout/list1"/>
    <dgm:cxn modelId="{DAC0DA7C-C29B-0542-8BB3-EC67A40FF13F}" type="presParOf" srcId="{F16DD9FC-04D1-D04B-894C-4D602A2E0A84}" destId="{76304491-0487-D647-9D95-C4E8BBFA259A}" srcOrd="0" destOrd="0" presId="urn:microsoft.com/office/officeart/2005/8/layout/list1"/>
    <dgm:cxn modelId="{7B6F6ED7-058E-FA42-8D4B-839E217231B9}" type="presParOf" srcId="{F16DD9FC-04D1-D04B-894C-4D602A2E0A84}" destId="{E5546D98-A840-6C49-B7C3-19F5F10B97BB}" srcOrd="1" destOrd="0" presId="urn:microsoft.com/office/officeart/2005/8/layout/list1"/>
    <dgm:cxn modelId="{307BECD4-14E4-E84E-A8E4-DC2701D3A971}" type="presParOf" srcId="{1CDA61BF-D8E8-9043-8155-87881EDFC761}" destId="{3FB9AFC5-53BB-AD4C-8A10-D12D8AF9915D}" srcOrd="1" destOrd="0" presId="urn:microsoft.com/office/officeart/2005/8/layout/list1"/>
    <dgm:cxn modelId="{024C12CF-FFE6-3243-8292-9FACBF582C9A}" type="presParOf" srcId="{1CDA61BF-D8E8-9043-8155-87881EDFC761}" destId="{362CD612-679F-4B44-AC59-63818E9733AB}" srcOrd="2" destOrd="0" presId="urn:microsoft.com/office/officeart/2005/8/layout/list1"/>
    <dgm:cxn modelId="{501B2572-6DE2-064E-B055-2780417339DA}" type="presParOf" srcId="{1CDA61BF-D8E8-9043-8155-87881EDFC761}" destId="{6F439485-F97A-6947-BC96-CA0008029B18}" srcOrd="3" destOrd="0" presId="urn:microsoft.com/office/officeart/2005/8/layout/list1"/>
    <dgm:cxn modelId="{C8D4C43D-8249-A741-B42D-71CD386549D5}" type="presParOf" srcId="{1CDA61BF-D8E8-9043-8155-87881EDFC761}" destId="{0EACC4DE-066F-0A41-86A5-BC48AB982B05}" srcOrd="4" destOrd="0" presId="urn:microsoft.com/office/officeart/2005/8/layout/list1"/>
    <dgm:cxn modelId="{15FE74EA-45B7-6B45-8011-162F006C0091}" type="presParOf" srcId="{0EACC4DE-066F-0A41-86A5-BC48AB982B05}" destId="{858C378D-1F66-3E44-997B-D45666E974A6}" srcOrd="0" destOrd="0" presId="urn:microsoft.com/office/officeart/2005/8/layout/list1"/>
    <dgm:cxn modelId="{25F26CFA-77E0-FB49-BAFB-68FE592A1DCA}" type="presParOf" srcId="{0EACC4DE-066F-0A41-86A5-BC48AB982B05}" destId="{8FE87409-E861-4641-B1E5-66028CB41110}" srcOrd="1" destOrd="0" presId="urn:microsoft.com/office/officeart/2005/8/layout/list1"/>
    <dgm:cxn modelId="{2D4D0F57-D47E-CA41-9396-26436EC0F04D}" type="presParOf" srcId="{1CDA61BF-D8E8-9043-8155-87881EDFC761}" destId="{284B727B-C8FD-B344-8DC2-D48B8AC759C5}" srcOrd="5" destOrd="0" presId="urn:microsoft.com/office/officeart/2005/8/layout/list1"/>
    <dgm:cxn modelId="{59A94D3F-943A-9245-923B-B3FA7E8210BB}" type="presParOf" srcId="{1CDA61BF-D8E8-9043-8155-87881EDFC761}" destId="{8B191BD0-C7A1-824C-86C7-5C2D813CE3A4}" srcOrd="6" destOrd="0" presId="urn:microsoft.com/office/officeart/2005/8/layout/list1"/>
    <dgm:cxn modelId="{A4735E6A-14A2-8441-89D9-7FF271DA3D3D}" type="presParOf" srcId="{1CDA61BF-D8E8-9043-8155-87881EDFC761}" destId="{341CE24F-7BE0-C645-93AD-853C9347CEEE}" srcOrd="7" destOrd="0" presId="urn:microsoft.com/office/officeart/2005/8/layout/list1"/>
    <dgm:cxn modelId="{A4EC263B-D839-6A43-BCFA-A72702AD4EF5}" type="presParOf" srcId="{1CDA61BF-D8E8-9043-8155-87881EDFC761}" destId="{F525367D-5C77-534B-8B1F-81BC39513498}" srcOrd="8" destOrd="0" presId="urn:microsoft.com/office/officeart/2005/8/layout/list1"/>
    <dgm:cxn modelId="{82B3507B-E725-7243-BC41-2B771B076CAE}" type="presParOf" srcId="{F525367D-5C77-534B-8B1F-81BC39513498}" destId="{D8ACB6DF-BD40-614B-823E-962C9F2B8C3F}" srcOrd="0" destOrd="0" presId="urn:microsoft.com/office/officeart/2005/8/layout/list1"/>
    <dgm:cxn modelId="{2773F14F-0159-9C49-966F-DE03BD2BFA26}" type="presParOf" srcId="{F525367D-5C77-534B-8B1F-81BC39513498}" destId="{56D9B925-A43D-704E-BC7D-F4B28B2FCE59}" srcOrd="1" destOrd="0" presId="urn:microsoft.com/office/officeart/2005/8/layout/list1"/>
    <dgm:cxn modelId="{5D695B3B-B037-7E43-A567-8FE1B11D3750}" type="presParOf" srcId="{1CDA61BF-D8E8-9043-8155-87881EDFC761}" destId="{141BCC6A-5268-D24B-90C2-E09C863E60CD}" srcOrd="9" destOrd="0" presId="urn:microsoft.com/office/officeart/2005/8/layout/list1"/>
    <dgm:cxn modelId="{7C97FAB6-A658-2D41-B08B-CBC3C60B722D}" type="presParOf" srcId="{1CDA61BF-D8E8-9043-8155-87881EDFC761}" destId="{832B8336-89DB-4441-A067-3A8A7A5EBCB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4CE6E1-3937-4C0F-AE28-B6AFE72479D4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26F22F5-1C91-446A-ABD2-5FD09941AECB}">
      <dgm:prSet/>
      <dgm:spPr/>
      <dgm:t>
        <a:bodyPr/>
        <a:lstStyle/>
        <a:p>
          <a:r>
            <a:rPr lang="en-US"/>
            <a:t>Implementing segmentation model for building personas</a:t>
          </a:r>
        </a:p>
      </dgm:t>
    </dgm:pt>
    <dgm:pt modelId="{20B88FB9-BED5-4672-A3AC-3064852B0FBC}" type="parTrans" cxnId="{2BA8CD37-5131-4030-87CF-322D7E1684DF}">
      <dgm:prSet/>
      <dgm:spPr/>
      <dgm:t>
        <a:bodyPr/>
        <a:lstStyle/>
        <a:p>
          <a:endParaRPr lang="en-US"/>
        </a:p>
      </dgm:t>
    </dgm:pt>
    <dgm:pt modelId="{EDC3A50E-31A9-42F3-A1EE-EFB3EAEB53AA}" type="sibTrans" cxnId="{2BA8CD37-5131-4030-87CF-322D7E1684DF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6249F963-82A6-4239-A49D-2C0583D118A6}">
      <dgm:prSet/>
      <dgm:spPr/>
      <dgm:t>
        <a:bodyPr/>
        <a:lstStyle/>
        <a:p>
          <a:r>
            <a:rPr lang="en-US"/>
            <a:t>Implementing predictive model for estimating customer acquisition cost (CAC)</a:t>
          </a:r>
        </a:p>
      </dgm:t>
    </dgm:pt>
    <dgm:pt modelId="{09E112CC-47F1-4AA7-B5A3-0981DE40AD75}" type="parTrans" cxnId="{76087407-223A-4CC8-8CB5-20864EB974DB}">
      <dgm:prSet/>
      <dgm:spPr/>
      <dgm:t>
        <a:bodyPr/>
        <a:lstStyle/>
        <a:p>
          <a:endParaRPr lang="en-US"/>
        </a:p>
      </dgm:t>
    </dgm:pt>
    <dgm:pt modelId="{CC3B53D5-97A9-459D-BCDB-BF743A05C1E0}" type="sibTrans" cxnId="{76087407-223A-4CC8-8CB5-20864EB974DB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DFD2845-7543-0544-AD4F-717B36B136E2}" type="pres">
      <dgm:prSet presAssocID="{CD4CE6E1-3937-4C0F-AE28-B6AFE72479D4}" presName="Name0" presStyleCnt="0">
        <dgm:presLayoutVars>
          <dgm:animLvl val="lvl"/>
          <dgm:resizeHandles val="exact"/>
        </dgm:presLayoutVars>
      </dgm:prSet>
      <dgm:spPr/>
    </dgm:pt>
    <dgm:pt modelId="{67C89573-DD45-EC4B-9652-6DA0419F037A}" type="pres">
      <dgm:prSet presAssocID="{426F22F5-1C91-446A-ABD2-5FD09941AECB}" presName="compositeNode" presStyleCnt="0">
        <dgm:presLayoutVars>
          <dgm:bulletEnabled val="1"/>
        </dgm:presLayoutVars>
      </dgm:prSet>
      <dgm:spPr/>
    </dgm:pt>
    <dgm:pt modelId="{539E5F22-2E6A-9545-B536-D1F9D12DB9FC}" type="pres">
      <dgm:prSet presAssocID="{426F22F5-1C91-446A-ABD2-5FD09941AECB}" presName="bgRect" presStyleLbl="alignNode1" presStyleIdx="0" presStyleCnt="2"/>
      <dgm:spPr/>
    </dgm:pt>
    <dgm:pt modelId="{3A02346D-400F-FC43-9691-DDFB1C35F8C7}" type="pres">
      <dgm:prSet presAssocID="{EDC3A50E-31A9-42F3-A1EE-EFB3EAEB53AA}" presName="sibTransNodeRect" presStyleLbl="alignNode1" presStyleIdx="0" presStyleCnt="2">
        <dgm:presLayoutVars>
          <dgm:chMax val="0"/>
          <dgm:bulletEnabled val="1"/>
        </dgm:presLayoutVars>
      </dgm:prSet>
      <dgm:spPr/>
    </dgm:pt>
    <dgm:pt modelId="{508A1AC3-DC02-EF4C-90C0-4167EE442772}" type="pres">
      <dgm:prSet presAssocID="{426F22F5-1C91-446A-ABD2-5FD09941AECB}" presName="nodeRect" presStyleLbl="alignNode1" presStyleIdx="0" presStyleCnt="2">
        <dgm:presLayoutVars>
          <dgm:bulletEnabled val="1"/>
        </dgm:presLayoutVars>
      </dgm:prSet>
      <dgm:spPr/>
    </dgm:pt>
    <dgm:pt modelId="{AF502435-6757-0347-A025-0CEFA656BA1B}" type="pres">
      <dgm:prSet presAssocID="{EDC3A50E-31A9-42F3-A1EE-EFB3EAEB53AA}" presName="sibTrans" presStyleCnt="0"/>
      <dgm:spPr/>
    </dgm:pt>
    <dgm:pt modelId="{AEB46CB3-E5FE-3542-A902-A47D5443C993}" type="pres">
      <dgm:prSet presAssocID="{6249F963-82A6-4239-A49D-2C0583D118A6}" presName="compositeNode" presStyleCnt="0">
        <dgm:presLayoutVars>
          <dgm:bulletEnabled val="1"/>
        </dgm:presLayoutVars>
      </dgm:prSet>
      <dgm:spPr/>
    </dgm:pt>
    <dgm:pt modelId="{341B9447-C6AB-694B-8346-B70194D7DD6A}" type="pres">
      <dgm:prSet presAssocID="{6249F963-82A6-4239-A49D-2C0583D118A6}" presName="bgRect" presStyleLbl="alignNode1" presStyleIdx="1" presStyleCnt="2"/>
      <dgm:spPr/>
    </dgm:pt>
    <dgm:pt modelId="{7A02AE90-131A-714A-843E-23AFD7AEE3A7}" type="pres">
      <dgm:prSet presAssocID="{CC3B53D5-97A9-459D-BCDB-BF743A05C1E0}" presName="sibTransNodeRect" presStyleLbl="alignNode1" presStyleIdx="1" presStyleCnt="2">
        <dgm:presLayoutVars>
          <dgm:chMax val="0"/>
          <dgm:bulletEnabled val="1"/>
        </dgm:presLayoutVars>
      </dgm:prSet>
      <dgm:spPr/>
    </dgm:pt>
    <dgm:pt modelId="{5AD7FFFD-A381-E647-BA9A-284E78D5E6A2}" type="pres">
      <dgm:prSet presAssocID="{6249F963-82A6-4239-A49D-2C0583D118A6}" presName="nodeRect" presStyleLbl="alignNode1" presStyleIdx="1" presStyleCnt="2">
        <dgm:presLayoutVars>
          <dgm:bulletEnabled val="1"/>
        </dgm:presLayoutVars>
      </dgm:prSet>
      <dgm:spPr/>
    </dgm:pt>
  </dgm:ptLst>
  <dgm:cxnLst>
    <dgm:cxn modelId="{76087407-223A-4CC8-8CB5-20864EB974DB}" srcId="{CD4CE6E1-3937-4C0F-AE28-B6AFE72479D4}" destId="{6249F963-82A6-4239-A49D-2C0583D118A6}" srcOrd="1" destOrd="0" parTransId="{09E112CC-47F1-4AA7-B5A3-0981DE40AD75}" sibTransId="{CC3B53D5-97A9-459D-BCDB-BF743A05C1E0}"/>
    <dgm:cxn modelId="{2BA8CD37-5131-4030-87CF-322D7E1684DF}" srcId="{CD4CE6E1-3937-4C0F-AE28-B6AFE72479D4}" destId="{426F22F5-1C91-446A-ABD2-5FD09941AECB}" srcOrd="0" destOrd="0" parTransId="{20B88FB9-BED5-4672-A3AC-3064852B0FBC}" sibTransId="{EDC3A50E-31A9-42F3-A1EE-EFB3EAEB53AA}"/>
    <dgm:cxn modelId="{1A277146-F3DC-7C45-A664-2E0F60AB3ADF}" type="presOf" srcId="{CC3B53D5-97A9-459D-BCDB-BF743A05C1E0}" destId="{7A02AE90-131A-714A-843E-23AFD7AEE3A7}" srcOrd="0" destOrd="0" presId="urn:microsoft.com/office/officeart/2016/7/layout/LinearBlockProcessNumbered"/>
    <dgm:cxn modelId="{2A820350-76BB-1B42-8BAE-34A46C089CFB}" type="presOf" srcId="{EDC3A50E-31A9-42F3-A1EE-EFB3EAEB53AA}" destId="{3A02346D-400F-FC43-9691-DDFB1C35F8C7}" srcOrd="0" destOrd="0" presId="urn:microsoft.com/office/officeart/2016/7/layout/LinearBlockProcessNumbered"/>
    <dgm:cxn modelId="{747C5D92-C35A-D847-B610-6957DAC956F9}" type="presOf" srcId="{426F22F5-1C91-446A-ABD2-5FD09941AECB}" destId="{539E5F22-2E6A-9545-B536-D1F9D12DB9FC}" srcOrd="0" destOrd="0" presId="urn:microsoft.com/office/officeart/2016/7/layout/LinearBlockProcessNumbered"/>
    <dgm:cxn modelId="{29255C9E-F4F8-F140-9CA7-1CC69921D521}" type="presOf" srcId="{6249F963-82A6-4239-A49D-2C0583D118A6}" destId="{5AD7FFFD-A381-E647-BA9A-284E78D5E6A2}" srcOrd="1" destOrd="0" presId="urn:microsoft.com/office/officeart/2016/7/layout/LinearBlockProcessNumbered"/>
    <dgm:cxn modelId="{FD3014D2-8029-5B42-B949-0E4E161CB434}" type="presOf" srcId="{6249F963-82A6-4239-A49D-2C0583D118A6}" destId="{341B9447-C6AB-694B-8346-B70194D7DD6A}" srcOrd="0" destOrd="0" presId="urn:microsoft.com/office/officeart/2016/7/layout/LinearBlockProcessNumbered"/>
    <dgm:cxn modelId="{EA8BEED2-B4C7-1548-88F1-C12761AF63EA}" type="presOf" srcId="{CD4CE6E1-3937-4C0F-AE28-B6AFE72479D4}" destId="{0DFD2845-7543-0544-AD4F-717B36B136E2}" srcOrd="0" destOrd="0" presId="urn:microsoft.com/office/officeart/2016/7/layout/LinearBlockProcessNumbered"/>
    <dgm:cxn modelId="{DD2AF7F0-DCDD-2041-A782-434E7608CE1D}" type="presOf" srcId="{426F22F5-1C91-446A-ABD2-5FD09941AECB}" destId="{508A1AC3-DC02-EF4C-90C0-4167EE442772}" srcOrd="1" destOrd="0" presId="urn:microsoft.com/office/officeart/2016/7/layout/LinearBlockProcessNumbered"/>
    <dgm:cxn modelId="{B1914ECA-D3D6-DE49-AFCC-F44A8E8A28FC}" type="presParOf" srcId="{0DFD2845-7543-0544-AD4F-717B36B136E2}" destId="{67C89573-DD45-EC4B-9652-6DA0419F037A}" srcOrd="0" destOrd="0" presId="urn:microsoft.com/office/officeart/2016/7/layout/LinearBlockProcessNumbered"/>
    <dgm:cxn modelId="{D110C580-C9A0-F046-8537-90600296638C}" type="presParOf" srcId="{67C89573-DD45-EC4B-9652-6DA0419F037A}" destId="{539E5F22-2E6A-9545-B536-D1F9D12DB9FC}" srcOrd="0" destOrd="0" presId="urn:microsoft.com/office/officeart/2016/7/layout/LinearBlockProcessNumbered"/>
    <dgm:cxn modelId="{4F9B07F7-7063-B745-8395-E65A9EFC374F}" type="presParOf" srcId="{67C89573-DD45-EC4B-9652-6DA0419F037A}" destId="{3A02346D-400F-FC43-9691-DDFB1C35F8C7}" srcOrd="1" destOrd="0" presId="urn:microsoft.com/office/officeart/2016/7/layout/LinearBlockProcessNumbered"/>
    <dgm:cxn modelId="{97B3F3F3-DC3E-394E-9FF8-D67F3737D8ED}" type="presParOf" srcId="{67C89573-DD45-EC4B-9652-6DA0419F037A}" destId="{508A1AC3-DC02-EF4C-90C0-4167EE442772}" srcOrd="2" destOrd="0" presId="urn:microsoft.com/office/officeart/2016/7/layout/LinearBlockProcessNumbered"/>
    <dgm:cxn modelId="{6C233BBB-3995-754D-ADFE-0047445C69A1}" type="presParOf" srcId="{0DFD2845-7543-0544-AD4F-717B36B136E2}" destId="{AF502435-6757-0347-A025-0CEFA656BA1B}" srcOrd="1" destOrd="0" presId="urn:microsoft.com/office/officeart/2016/7/layout/LinearBlockProcessNumbered"/>
    <dgm:cxn modelId="{6EE28108-AE7E-7E41-A10D-41F9E487A2A8}" type="presParOf" srcId="{0DFD2845-7543-0544-AD4F-717B36B136E2}" destId="{AEB46CB3-E5FE-3542-A902-A47D5443C993}" srcOrd="2" destOrd="0" presId="urn:microsoft.com/office/officeart/2016/7/layout/LinearBlockProcessNumbered"/>
    <dgm:cxn modelId="{2729629F-CFB6-7042-A0B2-E61ADC844E0B}" type="presParOf" srcId="{AEB46CB3-E5FE-3542-A902-A47D5443C993}" destId="{341B9447-C6AB-694B-8346-B70194D7DD6A}" srcOrd="0" destOrd="0" presId="urn:microsoft.com/office/officeart/2016/7/layout/LinearBlockProcessNumbered"/>
    <dgm:cxn modelId="{8F3BC23C-EDE1-6F4F-A621-22E05C526698}" type="presParOf" srcId="{AEB46CB3-E5FE-3542-A902-A47D5443C993}" destId="{7A02AE90-131A-714A-843E-23AFD7AEE3A7}" srcOrd="1" destOrd="0" presId="urn:microsoft.com/office/officeart/2016/7/layout/LinearBlockProcessNumbered"/>
    <dgm:cxn modelId="{D745354A-451A-7844-BAAB-82E4AE7AA409}" type="presParOf" srcId="{AEB46CB3-E5FE-3542-A902-A47D5443C993}" destId="{5AD7FFFD-A381-E647-BA9A-284E78D5E6A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2CD612-679F-4B44-AC59-63818E9733AB}">
      <dsp:nvSpPr>
        <dsp:cNvPr id="0" name=""/>
        <dsp:cNvSpPr/>
      </dsp:nvSpPr>
      <dsp:spPr>
        <a:xfrm>
          <a:off x="0" y="653180"/>
          <a:ext cx="6666833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546D98-A840-6C49-B7C3-19F5F10B97BB}">
      <dsp:nvSpPr>
        <dsp:cNvPr id="0" name=""/>
        <dsp:cNvSpPr/>
      </dsp:nvSpPr>
      <dsp:spPr>
        <a:xfrm>
          <a:off x="333341" y="48020"/>
          <a:ext cx="4666783" cy="121032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/>
            <a:t>MSE: 25.64</a:t>
          </a:r>
          <a:endParaRPr lang="en-US" sz="4100" kern="1200"/>
        </a:p>
      </dsp:txBody>
      <dsp:txXfrm>
        <a:off x="392424" y="107103"/>
        <a:ext cx="4548617" cy="1092154"/>
      </dsp:txXfrm>
    </dsp:sp>
    <dsp:sp modelId="{8B191BD0-C7A1-824C-86C7-5C2D813CE3A4}">
      <dsp:nvSpPr>
        <dsp:cNvPr id="0" name=""/>
        <dsp:cNvSpPr/>
      </dsp:nvSpPr>
      <dsp:spPr>
        <a:xfrm>
          <a:off x="0" y="2512940"/>
          <a:ext cx="6666833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E87409-E861-4641-B1E5-66028CB41110}">
      <dsp:nvSpPr>
        <dsp:cNvPr id="0" name=""/>
        <dsp:cNvSpPr/>
      </dsp:nvSpPr>
      <dsp:spPr>
        <a:xfrm>
          <a:off x="333341" y="1907780"/>
          <a:ext cx="4666783" cy="1210320"/>
        </a:xfrm>
        <a:prstGeom prst="round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/>
            <a:t>MAE: 3.72</a:t>
          </a:r>
          <a:endParaRPr lang="en-US" sz="4100" kern="1200"/>
        </a:p>
      </dsp:txBody>
      <dsp:txXfrm>
        <a:off x="392424" y="1966863"/>
        <a:ext cx="4548617" cy="1092154"/>
      </dsp:txXfrm>
    </dsp:sp>
    <dsp:sp modelId="{832B8336-89DB-4441-A067-3A8A7A5EBCB0}">
      <dsp:nvSpPr>
        <dsp:cNvPr id="0" name=""/>
        <dsp:cNvSpPr/>
      </dsp:nvSpPr>
      <dsp:spPr>
        <a:xfrm>
          <a:off x="0" y="4372700"/>
          <a:ext cx="6666833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D9B925-A43D-704E-BC7D-F4B28B2FCE59}">
      <dsp:nvSpPr>
        <dsp:cNvPr id="0" name=""/>
        <dsp:cNvSpPr/>
      </dsp:nvSpPr>
      <dsp:spPr>
        <a:xfrm>
          <a:off x="333341" y="3767540"/>
          <a:ext cx="4666783" cy="1210320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/>
            <a:t>R2: 0.97</a:t>
          </a:r>
          <a:endParaRPr lang="en-US" sz="4100" kern="1200"/>
        </a:p>
      </dsp:txBody>
      <dsp:txXfrm>
        <a:off x="392424" y="3826623"/>
        <a:ext cx="4548617" cy="1092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E5F22-2E6A-9545-B536-D1F9D12DB9FC}">
      <dsp:nvSpPr>
        <dsp:cNvPr id="0" name=""/>
        <dsp:cNvSpPr/>
      </dsp:nvSpPr>
      <dsp:spPr>
        <a:xfrm>
          <a:off x="2083" y="805037"/>
          <a:ext cx="3203204" cy="384384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6405" tIns="0" rIns="316405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Implementing segmentation model for building personas</a:t>
          </a:r>
        </a:p>
      </dsp:txBody>
      <dsp:txXfrm>
        <a:off x="2083" y="2342575"/>
        <a:ext cx="3203204" cy="2306307"/>
      </dsp:txXfrm>
    </dsp:sp>
    <dsp:sp modelId="{3A02346D-400F-FC43-9691-DDFB1C35F8C7}">
      <dsp:nvSpPr>
        <dsp:cNvPr id="0" name=""/>
        <dsp:cNvSpPr/>
      </dsp:nvSpPr>
      <dsp:spPr>
        <a:xfrm>
          <a:off x="2083" y="805037"/>
          <a:ext cx="3203204" cy="1537538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6405" tIns="165100" rIns="31640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2083" y="805037"/>
        <a:ext cx="3203204" cy="1537538"/>
      </dsp:txXfrm>
    </dsp:sp>
    <dsp:sp modelId="{341B9447-C6AB-694B-8346-B70194D7DD6A}">
      <dsp:nvSpPr>
        <dsp:cNvPr id="0" name=""/>
        <dsp:cNvSpPr/>
      </dsp:nvSpPr>
      <dsp:spPr>
        <a:xfrm>
          <a:off x="3461544" y="805037"/>
          <a:ext cx="3203204" cy="384384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6405" tIns="0" rIns="316405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Implementing predictive model for estimating customer acquisition cost (CAC)</a:t>
          </a:r>
        </a:p>
      </dsp:txBody>
      <dsp:txXfrm>
        <a:off x="3461544" y="2342575"/>
        <a:ext cx="3203204" cy="2306307"/>
      </dsp:txXfrm>
    </dsp:sp>
    <dsp:sp modelId="{7A02AE90-131A-714A-843E-23AFD7AEE3A7}">
      <dsp:nvSpPr>
        <dsp:cNvPr id="0" name=""/>
        <dsp:cNvSpPr/>
      </dsp:nvSpPr>
      <dsp:spPr>
        <a:xfrm>
          <a:off x="3461544" y="805037"/>
          <a:ext cx="3203204" cy="1537538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6405" tIns="165100" rIns="31640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461544" y="805037"/>
        <a:ext cx="3203204" cy="15375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18.jp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EB999-49E5-B5FE-8036-39010DCEA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DA1D3A-5B34-F676-8248-FB175D329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72F46-77A6-661F-9FAF-EC8FDE8BD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9B9D2-CB91-F3E0-E1CE-98B2496F0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75CBB-A15D-DECA-7FE3-F302E33F8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77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F5AB4-165E-3BCB-297F-987FFC3F2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57E34F-0F8F-9506-D1C4-DCE5C46CC7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50B2B-722C-1E9C-1716-1EDCFBFFD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A8827-95DD-68FB-8BB3-19A2E2A31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C17C-A22C-57D8-3ABF-FF748D1D1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840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D2C43F-5F8C-3072-EFF6-34D5E488A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A94F32-97EF-5251-A56B-3060EC68BC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AB9D4-6451-4E65-8990-49E16A2B4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4CE50-C470-D625-5B71-868444861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E3FC5-B4EA-369F-ABFF-B3310269E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63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7A3A8-ABEB-75E5-02EB-FDD8FEC87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443D3-A8DA-3F53-9D6A-DC4B240C7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08C93-9251-4BC9-5642-29D41EBD0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DB1A1-348E-E1F9-FC86-021EE71A3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553CD-0DCA-3CAC-B64E-F92D8BE40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9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765B6-00C1-FF56-1D00-80CD47072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88A77-2634-011C-71A7-A42C87557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05FCA-7862-B146-FFC0-3FC257409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F1EC4-3FC0-82EF-C851-E11B9F1BA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D8584-5820-86BE-AFE9-C6F9A3EA7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16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D362-46A3-FC49-2C3C-0197208E1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2610A-9835-1DF6-A051-6E1D4AEFCB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176DB8-6684-C6E9-C73E-B01A1C5C7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A9790-A0CE-89C4-D338-5D61580D6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0C629-3E2F-87D5-6D06-7C2B1681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EB52DD-8CD4-7939-9CBA-B63B98881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152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6EB6-47B3-54BD-3E46-B4D2AAFF7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FA294F-D732-87FB-1B5D-CE50B38E9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5BCFB-D951-BFAD-3E50-C9791B127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53854D-3AA4-9F90-DC7C-90AC7D895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945935-2E70-C8E7-3D88-0D02E206FC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2B6F23-AB0C-522D-3119-0479A2C2F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0032D5-56D2-05C3-B530-79FDDDBC4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B447AF-8AEB-81B2-A4C0-0CBFD9BD4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954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C0A7-AF78-3F48-D9C3-95A366D3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33A370-7753-3DFD-CBB4-8706E2C71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2E619E-2656-C090-1043-A275D479F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F8C576-FC77-7D81-5011-945D796AD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191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322AE1-EEA8-D877-DA5B-623621510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C3770-41AF-DDBB-805D-8E08F7D80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B1713-9E52-75C3-BFFD-CED787A5E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33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ECEA-EAEB-A1FC-0D87-438E64969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3C50A-2334-13ED-0C34-15E180B95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2C8A86-F16E-38A0-AE65-C0AB240CC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3751C-DD6F-0E77-AD5C-6C79FB73F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4B8F1C-4B33-8B87-757F-BEC459820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53C62F-D680-0283-8919-A21B99EE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30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C4431-9DB0-311B-F059-BA46E901F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56DB94-A58D-38E9-6F38-46C9190AD5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4572AD-FE48-7AFC-3E68-465579023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63B93E-D350-E5E2-293B-C3C27A925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CF841-B766-6A3E-02ED-D5FEF608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43F0C9-E626-9FAB-7E6A-172BA5BC5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847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56AF40-F374-B36C-D8DF-7B7AE6EDE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DFAB5-CC97-1E53-2C92-CC6981355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F96C5-5B69-87DC-171F-3416772951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79F5A-CE6F-F44D-9A0D-DCF93B338CF5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D3FE2-6651-4C18-AB1A-D36E02493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AC7A3-6320-19E1-5D0D-3309300DF9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01189-4CBD-114F-BECC-DC174C7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914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Statistics for Data Analysis | Online Course | Udacity">
            <a:extLst>
              <a:ext uri="{FF2B5EF4-FFF2-40B4-BE49-F238E27FC236}">
                <a16:creationId xmlns:a16="http://schemas.microsoft.com/office/drawing/2014/main" id="{87BB7CE1-EA98-6ED3-BA10-2E8EA33ED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7472" y="-192505"/>
            <a:ext cx="12590188" cy="7050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86584EF-6DB3-C200-F245-041806AEB188}"/>
              </a:ext>
            </a:extLst>
          </p:cNvPr>
          <p:cNvSpPr/>
          <p:nvPr/>
        </p:nvSpPr>
        <p:spPr>
          <a:xfrm>
            <a:off x="1828800" y="770021"/>
            <a:ext cx="9023684" cy="4764505"/>
          </a:xfrm>
          <a:prstGeom prst="rect">
            <a:avLst/>
          </a:prstGeom>
          <a:solidFill>
            <a:schemeClr val="bg2">
              <a:lumMod val="25000"/>
              <a:alpha val="8731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F24E8-08A7-5487-8820-44F6E43DED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Capstone Project – Segmentation and Predictive.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F74021-B840-5DA0-7C73-57DAB32F6F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BIA 690 Capstone</a:t>
            </a:r>
          </a:p>
          <a:p>
            <a:r>
              <a:rPr lang="en-US" dirty="0">
                <a:solidFill>
                  <a:schemeClr val="bg1"/>
                </a:solidFill>
              </a:rPr>
              <a:t>Professor Nabeel</a:t>
            </a:r>
          </a:p>
          <a:p>
            <a:r>
              <a:rPr lang="en-US" dirty="0">
                <a:solidFill>
                  <a:schemeClr val="bg1"/>
                </a:solidFill>
              </a:rPr>
              <a:t>Tristin Burdick</a:t>
            </a:r>
          </a:p>
          <a:p>
            <a:r>
              <a:rPr lang="en-US" dirty="0">
                <a:solidFill>
                  <a:schemeClr val="bg1"/>
                </a:solidFill>
              </a:rPr>
              <a:t>December, 14, 2023</a:t>
            </a:r>
          </a:p>
        </p:txBody>
      </p:sp>
    </p:spTree>
    <p:extLst>
      <p:ext uri="{BB962C8B-B14F-4D97-AF65-F5344CB8AC3E}">
        <p14:creationId xmlns:p14="http://schemas.microsoft.com/office/powerpoint/2010/main" val="1153761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0339EE9-5436-4860-BBFC-7CD7C9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770EBD-5B77-46EC-BF58-EF27ACD6B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0"/>
            <a:ext cx="7537705" cy="6858000"/>
          </a:xfrm>
          <a:custGeom>
            <a:avLst/>
            <a:gdLst>
              <a:gd name="connsiteX0" fmla="*/ 1008599 w 7299977"/>
              <a:gd name="connsiteY0" fmla="*/ 0 h 6858000"/>
              <a:gd name="connsiteX1" fmla="*/ 4420653 w 7299977"/>
              <a:gd name="connsiteY1" fmla="*/ 0 h 6858000"/>
              <a:gd name="connsiteX2" fmla="*/ 5511704 w 7299977"/>
              <a:gd name="connsiteY2" fmla="*/ 0 h 6858000"/>
              <a:gd name="connsiteX3" fmla="*/ 7299977 w 7299977"/>
              <a:gd name="connsiteY3" fmla="*/ 0 h 6858000"/>
              <a:gd name="connsiteX4" fmla="*/ 7299977 w 7299977"/>
              <a:gd name="connsiteY4" fmla="*/ 6858000 h 6858000"/>
              <a:gd name="connsiteX5" fmla="*/ 5511704 w 7299977"/>
              <a:gd name="connsiteY5" fmla="*/ 6858000 h 6858000"/>
              <a:gd name="connsiteX6" fmla="*/ 4420653 w 7299977"/>
              <a:gd name="connsiteY6" fmla="*/ 6858000 h 6858000"/>
              <a:gd name="connsiteX7" fmla="*/ 1592997 w 7299977"/>
              <a:gd name="connsiteY7" fmla="*/ 6858000 h 6858000"/>
              <a:gd name="connsiteX8" fmla="*/ 1232473 w 7299977"/>
              <a:gd name="connsiteY8" fmla="*/ 6658805 h 6858000"/>
              <a:gd name="connsiteX9" fmla="*/ 1075471 w 7299977"/>
              <a:gd name="connsiteY9" fmla="*/ 6431153 h 6858000"/>
              <a:gd name="connsiteX10" fmla="*/ 1020229 w 7299977"/>
              <a:gd name="connsiteY10" fmla="*/ 6367127 h 6858000"/>
              <a:gd name="connsiteX11" fmla="*/ 883579 w 7299977"/>
              <a:gd name="connsiteY11" fmla="*/ 6281757 h 6858000"/>
              <a:gd name="connsiteX12" fmla="*/ 645167 w 7299977"/>
              <a:gd name="connsiteY12" fmla="*/ 6100347 h 6858000"/>
              <a:gd name="connsiteX13" fmla="*/ 732391 w 7299977"/>
              <a:gd name="connsiteY13" fmla="*/ 6057663 h 6858000"/>
              <a:gd name="connsiteX14" fmla="*/ 985339 w 7299977"/>
              <a:gd name="connsiteY14" fmla="*/ 6167932 h 6858000"/>
              <a:gd name="connsiteX15" fmla="*/ 1168509 w 7299977"/>
              <a:gd name="connsiteY15" fmla="*/ 6196388 h 6858000"/>
              <a:gd name="connsiteX16" fmla="*/ 909746 w 7299977"/>
              <a:gd name="connsiteY16" fmla="*/ 6004307 h 6858000"/>
              <a:gd name="connsiteX17" fmla="*/ 659704 w 7299977"/>
              <a:gd name="connsiteY17" fmla="*/ 5755314 h 6858000"/>
              <a:gd name="connsiteX18" fmla="*/ 851597 w 7299977"/>
              <a:gd name="connsiteY18" fmla="*/ 5801555 h 6858000"/>
              <a:gd name="connsiteX19" fmla="*/ 860319 w 7299977"/>
              <a:gd name="connsiteY19" fmla="*/ 5769542 h 6858000"/>
              <a:gd name="connsiteX20" fmla="*/ 691686 w 7299977"/>
              <a:gd name="connsiteY20" fmla="*/ 5474306 h 6858000"/>
              <a:gd name="connsiteX21" fmla="*/ 610278 w 7299977"/>
              <a:gd name="connsiteY21" fmla="*/ 5353367 h 6858000"/>
              <a:gd name="connsiteX22" fmla="*/ 238123 w 7299977"/>
              <a:gd name="connsiteY22" fmla="*/ 4994104 h 6858000"/>
              <a:gd name="connsiteX23" fmla="*/ 592833 w 7299977"/>
              <a:gd name="connsiteY23" fmla="*/ 5154171 h 6858000"/>
              <a:gd name="connsiteX24" fmla="*/ 226494 w 7299977"/>
              <a:gd name="connsiteY24" fmla="*/ 4805580 h 6858000"/>
              <a:gd name="connsiteX25" fmla="*/ 49139 w 7299977"/>
              <a:gd name="connsiteY25" fmla="*/ 4677526 h 6858000"/>
              <a:gd name="connsiteX26" fmla="*/ 5527 w 7299977"/>
              <a:gd name="connsiteY26" fmla="*/ 4602828 h 6858000"/>
              <a:gd name="connsiteX27" fmla="*/ 84029 w 7299977"/>
              <a:gd name="connsiteY27" fmla="*/ 4585042 h 6858000"/>
              <a:gd name="connsiteX28" fmla="*/ 325347 w 7299977"/>
              <a:gd name="connsiteY28" fmla="*/ 4613499 h 6858000"/>
              <a:gd name="connsiteX29" fmla="*/ 25879 w 7299977"/>
              <a:gd name="connsiteY29" fmla="*/ 4378734 h 6858000"/>
              <a:gd name="connsiteX30" fmla="*/ 249753 w 7299977"/>
              <a:gd name="connsiteY30" fmla="*/ 4414305 h 6858000"/>
              <a:gd name="connsiteX31" fmla="*/ 313718 w 7299977"/>
              <a:gd name="connsiteY31" fmla="*/ 4321821 h 6858000"/>
              <a:gd name="connsiteX32" fmla="*/ 418386 w 7299977"/>
              <a:gd name="connsiteY32" fmla="*/ 4172424 h 6858000"/>
              <a:gd name="connsiteX33" fmla="*/ 491072 w 7299977"/>
              <a:gd name="connsiteY33" fmla="*/ 4090612 h 6858000"/>
              <a:gd name="connsiteX34" fmla="*/ 520147 w 7299977"/>
              <a:gd name="connsiteY34" fmla="*/ 3827390 h 6858000"/>
              <a:gd name="connsiteX35" fmla="*/ 459090 w 7299977"/>
              <a:gd name="connsiteY35" fmla="*/ 3539269 h 6858000"/>
              <a:gd name="connsiteX36" fmla="*/ 290458 w 7299977"/>
              <a:gd name="connsiteY36" fmla="*/ 3393429 h 6858000"/>
              <a:gd name="connsiteX37" fmla="*/ 339884 w 7299977"/>
              <a:gd name="connsiteY37" fmla="*/ 3229805 h 6858000"/>
              <a:gd name="connsiteX38" fmla="*/ 697501 w 7299977"/>
              <a:gd name="connsiteY38" fmla="*/ 3329402 h 6858000"/>
              <a:gd name="connsiteX39" fmla="*/ 165437 w 7299977"/>
              <a:gd name="connsiteY39" fmla="*/ 2941684 h 6858000"/>
              <a:gd name="connsiteX40" fmla="*/ 255568 w 7299977"/>
              <a:gd name="connsiteY40" fmla="*/ 2923898 h 6858000"/>
              <a:gd name="connsiteX41" fmla="*/ 578296 w 7299977"/>
              <a:gd name="connsiteY41" fmla="*/ 2703362 h 6858000"/>
              <a:gd name="connsiteX42" fmla="*/ 595740 w 7299977"/>
              <a:gd name="connsiteY42" fmla="*/ 2692689 h 6858000"/>
              <a:gd name="connsiteX43" fmla="*/ 650982 w 7299977"/>
              <a:gd name="connsiteY43" fmla="*/ 2553965 h 6858000"/>
              <a:gd name="connsiteX44" fmla="*/ 825429 w 7299977"/>
              <a:gd name="connsiteY44" fmla="*/ 2532623 h 6858000"/>
              <a:gd name="connsiteX45" fmla="*/ 970802 w 7299977"/>
              <a:gd name="connsiteY45" fmla="*/ 2564636 h 6858000"/>
              <a:gd name="connsiteX46" fmla="*/ 1127805 w 7299977"/>
              <a:gd name="connsiteY46" fmla="*/ 2525509 h 6858000"/>
              <a:gd name="connsiteX47" fmla="*/ 1267362 w 7299977"/>
              <a:gd name="connsiteY47" fmla="*/ 2543294 h 6858000"/>
              <a:gd name="connsiteX48" fmla="*/ 1386568 w 7299977"/>
              <a:gd name="connsiteY48" fmla="*/ 2518395 h 6858000"/>
              <a:gd name="connsiteX49" fmla="*/ 1270270 w 7299977"/>
              <a:gd name="connsiteY49" fmla="*/ 2401012 h 6858000"/>
              <a:gd name="connsiteX50" fmla="*/ 1107453 w 7299977"/>
              <a:gd name="connsiteY50" fmla="*/ 2401012 h 6858000"/>
              <a:gd name="connsiteX51" fmla="*/ 991154 w 7299977"/>
              <a:gd name="connsiteY51" fmla="*/ 2326314 h 6858000"/>
              <a:gd name="connsiteX52" fmla="*/ 880671 w 7299977"/>
              <a:gd name="connsiteY52" fmla="*/ 2191146 h 6858000"/>
              <a:gd name="connsiteX53" fmla="*/ 491072 w 7299977"/>
              <a:gd name="connsiteY53" fmla="*/ 1974165 h 6858000"/>
              <a:gd name="connsiteX54" fmla="*/ 421293 w 7299977"/>
              <a:gd name="connsiteY54" fmla="*/ 1892353 h 6858000"/>
              <a:gd name="connsiteX55" fmla="*/ 1531941 w 7299977"/>
              <a:gd name="connsiteY55" fmla="*/ 2208931 h 6858000"/>
              <a:gd name="connsiteX56" fmla="*/ 1188861 w 7299977"/>
              <a:gd name="connsiteY56" fmla="*/ 2077320 h 6858000"/>
              <a:gd name="connsiteX57" fmla="*/ 1421458 w 7299977"/>
              <a:gd name="connsiteY57" fmla="*/ 2102219 h 6858000"/>
              <a:gd name="connsiteX58" fmla="*/ 1549386 w 7299977"/>
              <a:gd name="connsiteY58" fmla="*/ 2013292 h 6858000"/>
              <a:gd name="connsiteX59" fmla="*/ 1549386 w 7299977"/>
              <a:gd name="connsiteY59" fmla="*/ 1984836 h 6858000"/>
              <a:gd name="connsiteX60" fmla="*/ 1453440 w 7299977"/>
              <a:gd name="connsiteY60" fmla="*/ 1903025 h 6858000"/>
              <a:gd name="connsiteX61" fmla="*/ 1398198 w 7299977"/>
              <a:gd name="connsiteY61" fmla="*/ 1849668 h 6858000"/>
              <a:gd name="connsiteX62" fmla="*/ 1247011 w 7299977"/>
              <a:gd name="connsiteY62" fmla="*/ 1657587 h 6858000"/>
              <a:gd name="connsiteX63" fmla="*/ 1354586 w 7299977"/>
              <a:gd name="connsiteY63" fmla="*/ 1636245 h 6858000"/>
              <a:gd name="connsiteX64" fmla="*/ 1395290 w 7299977"/>
              <a:gd name="connsiteY64" fmla="*/ 1597117 h 6858000"/>
              <a:gd name="connsiteX65" fmla="*/ 1366216 w 7299977"/>
              <a:gd name="connsiteY65" fmla="*/ 1540204 h 6858000"/>
              <a:gd name="connsiteX66" fmla="*/ 1031858 w 7299977"/>
              <a:gd name="connsiteY66" fmla="*/ 1365909 h 6858000"/>
              <a:gd name="connsiteX67" fmla="*/ 1005692 w 7299977"/>
              <a:gd name="connsiteY67" fmla="*/ 1230741 h 6858000"/>
              <a:gd name="connsiteX68" fmla="*/ 1069655 w 7299977"/>
              <a:gd name="connsiteY68" fmla="*/ 1209399 h 6858000"/>
              <a:gd name="connsiteX69" fmla="*/ 1142342 w 7299977"/>
              <a:gd name="connsiteY69" fmla="*/ 1220069 h 6858000"/>
              <a:gd name="connsiteX70" fmla="*/ 1084193 w 7299977"/>
              <a:gd name="connsiteY70" fmla="*/ 1113358 h 6858000"/>
              <a:gd name="connsiteX71" fmla="*/ 848689 w 7299977"/>
              <a:gd name="connsiteY71" fmla="*/ 1006647 h 6858000"/>
              <a:gd name="connsiteX72" fmla="*/ 805077 w 7299977"/>
              <a:gd name="connsiteY72" fmla="*/ 949734 h 6858000"/>
              <a:gd name="connsiteX73" fmla="*/ 863226 w 7299977"/>
              <a:gd name="connsiteY73" fmla="*/ 921277 h 6858000"/>
              <a:gd name="connsiteX74" fmla="*/ 906838 w 7299977"/>
              <a:gd name="connsiteY74" fmla="*/ 910606 h 6858000"/>
              <a:gd name="connsiteX75" fmla="*/ 5527 w 7299977"/>
              <a:gd name="connsiteY75" fmla="*/ 465975 h 6858000"/>
              <a:gd name="connsiteX76" fmla="*/ 209049 w 7299977"/>
              <a:gd name="connsiteY76" fmla="*/ 462417 h 6858000"/>
              <a:gd name="connsiteX77" fmla="*/ 409664 w 7299977"/>
              <a:gd name="connsiteY77" fmla="*/ 533558 h 6858000"/>
              <a:gd name="connsiteX78" fmla="*/ 621908 w 7299977"/>
              <a:gd name="connsiteY78" fmla="*/ 522887 h 6858000"/>
              <a:gd name="connsiteX79" fmla="*/ 822522 w 7299977"/>
              <a:gd name="connsiteY79" fmla="*/ 558458 h 6858000"/>
              <a:gd name="connsiteX80" fmla="*/ 996969 w 7299977"/>
              <a:gd name="connsiteY80" fmla="*/ 558458 h 6858000"/>
              <a:gd name="connsiteX81" fmla="*/ 834151 w 7299977"/>
              <a:gd name="connsiteY81" fmla="*/ 505101 h 6858000"/>
              <a:gd name="connsiteX82" fmla="*/ 773095 w 7299977"/>
              <a:gd name="connsiteY82" fmla="*/ 416176 h 6858000"/>
              <a:gd name="connsiteX83" fmla="*/ 793447 w 7299977"/>
              <a:gd name="connsiteY83" fmla="*/ 334364 h 6858000"/>
              <a:gd name="connsiteX84" fmla="*/ 860319 w 7299977"/>
              <a:gd name="connsiteY84" fmla="*/ 359262 h 6858000"/>
              <a:gd name="connsiteX85" fmla="*/ 938820 w 7299977"/>
              <a:gd name="connsiteY85" fmla="*/ 451747 h 6858000"/>
              <a:gd name="connsiteX86" fmla="*/ 956265 w 7299977"/>
              <a:gd name="connsiteY86" fmla="*/ 394834 h 6858000"/>
              <a:gd name="connsiteX87" fmla="*/ 1002784 w 7299977"/>
              <a:gd name="connsiteY87" fmla="*/ 352148 h 6858000"/>
              <a:gd name="connsiteX88" fmla="*/ 1270270 w 7299977"/>
              <a:gd name="connsiteY88" fmla="*/ 373491 h 6858000"/>
              <a:gd name="connsiteX89" fmla="*/ 1092915 w 7299977"/>
              <a:gd name="connsiteY89" fmla="*/ 192082 h 6858000"/>
              <a:gd name="connsiteX90" fmla="*/ 979525 w 7299977"/>
              <a:gd name="connsiteY90" fmla="*/ 163625 h 6858000"/>
              <a:gd name="connsiteX91" fmla="*/ 953358 w 7299977"/>
              <a:gd name="connsiteY91" fmla="*/ 88927 h 6858000"/>
              <a:gd name="connsiteX92" fmla="*/ 1005692 w 7299977"/>
              <a:gd name="connsiteY92" fmla="*/ 71141 h 6858000"/>
              <a:gd name="connsiteX93" fmla="*/ 1267362 w 7299977"/>
              <a:gd name="connsiteY93" fmla="*/ 135168 h 6858000"/>
              <a:gd name="connsiteX94" fmla="*/ 1310975 w 7299977"/>
              <a:gd name="connsiteY94" fmla="*/ 110269 h 6858000"/>
              <a:gd name="connsiteX95" fmla="*/ 1008599 w 7299977"/>
              <a:gd name="connsiteY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7299977" h="6858000">
                <a:moveTo>
                  <a:pt x="1008599" y="0"/>
                </a:moveTo>
                <a:lnTo>
                  <a:pt x="4420653" y="0"/>
                </a:lnTo>
                <a:lnTo>
                  <a:pt x="5511704" y="0"/>
                </a:lnTo>
                <a:lnTo>
                  <a:pt x="7299977" y="0"/>
                </a:lnTo>
                <a:lnTo>
                  <a:pt x="7299977" y="6858000"/>
                </a:lnTo>
                <a:lnTo>
                  <a:pt x="5511704" y="6858000"/>
                </a:lnTo>
                <a:lnTo>
                  <a:pt x="4420653" y="6858000"/>
                </a:lnTo>
                <a:lnTo>
                  <a:pt x="1592997" y="6858000"/>
                </a:lnTo>
                <a:cubicBezTo>
                  <a:pt x="1473792" y="6786859"/>
                  <a:pt x="1360401" y="6701489"/>
                  <a:pt x="1232473" y="6658805"/>
                </a:cubicBezTo>
                <a:cubicBezTo>
                  <a:pt x="1145250" y="6630349"/>
                  <a:pt x="1060933" y="6580550"/>
                  <a:pt x="1075471" y="6431153"/>
                </a:cubicBezTo>
                <a:cubicBezTo>
                  <a:pt x="1078378" y="6388469"/>
                  <a:pt x="1055118" y="6356456"/>
                  <a:pt x="1020229" y="6367127"/>
                </a:cubicBezTo>
                <a:cubicBezTo>
                  <a:pt x="953358" y="6388469"/>
                  <a:pt x="921375" y="6327999"/>
                  <a:pt x="883579" y="6281757"/>
                </a:cubicBezTo>
                <a:cubicBezTo>
                  <a:pt x="816707" y="6199945"/>
                  <a:pt x="752743" y="6114575"/>
                  <a:pt x="645167" y="6100347"/>
                </a:cubicBezTo>
                <a:cubicBezTo>
                  <a:pt x="665519" y="6036320"/>
                  <a:pt x="700408" y="6043434"/>
                  <a:pt x="732391" y="6057663"/>
                </a:cubicBezTo>
                <a:cubicBezTo>
                  <a:pt x="816707" y="6093234"/>
                  <a:pt x="901023" y="6132361"/>
                  <a:pt x="985339" y="6167932"/>
                </a:cubicBezTo>
                <a:cubicBezTo>
                  <a:pt x="1040581" y="6189274"/>
                  <a:pt x="1095822" y="6221287"/>
                  <a:pt x="1168509" y="6196388"/>
                </a:cubicBezTo>
                <a:cubicBezTo>
                  <a:pt x="1104545" y="6068335"/>
                  <a:pt x="996969" y="6043434"/>
                  <a:pt x="909746" y="6004307"/>
                </a:cubicBezTo>
                <a:cubicBezTo>
                  <a:pt x="802169" y="5954508"/>
                  <a:pt x="738206" y="5862025"/>
                  <a:pt x="659704" y="5755314"/>
                </a:cubicBezTo>
                <a:cubicBezTo>
                  <a:pt x="738206" y="5726858"/>
                  <a:pt x="787632" y="5805112"/>
                  <a:pt x="851597" y="5801555"/>
                </a:cubicBezTo>
                <a:cubicBezTo>
                  <a:pt x="854504" y="5790884"/>
                  <a:pt x="860319" y="5769542"/>
                  <a:pt x="860319" y="5769542"/>
                </a:cubicBezTo>
                <a:cubicBezTo>
                  <a:pt x="755650" y="5712629"/>
                  <a:pt x="709132" y="5605917"/>
                  <a:pt x="691686" y="5474306"/>
                </a:cubicBezTo>
                <a:cubicBezTo>
                  <a:pt x="685872" y="5406721"/>
                  <a:pt x="648075" y="5385379"/>
                  <a:pt x="610278" y="5353367"/>
                </a:cubicBezTo>
                <a:cubicBezTo>
                  <a:pt x="482350" y="5243097"/>
                  <a:pt x="345700" y="5143500"/>
                  <a:pt x="238123" y="4994104"/>
                </a:cubicBezTo>
                <a:cubicBezTo>
                  <a:pt x="363144" y="5011889"/>
                  <a:pt x="461997" y="5111487"/>
                  <a:pt x="592833" y="5154171"/>
                </a:cubicBezTo>
                <a:cubicBezTo>
                  <a:pt x="488165" y="4990547"/>
                  <a:pt x="351514" y="4905177"/>
                  <a:pt x="226494" y="4805580"/>
                </a:cubicBezTo>
                <a:cubicBezTo>
                  <a:pt x="168344" y="4759339"/>
                  <a:pt x="116011" y="4702425"/>
                  <a:pt x="49139" y="4677526"/>
                </a:cubicBezTo>
                <a:cubicBezTo>
                  <a:pt x="25879" y="4670412"/>
                  <a:pt x="-14826" y="4652628"/>
                  <a:pt x="5527" y="4602828"/>
                </a:cubicBezTo>
                <a:cubicBezTo>
                  <a:pt x="22972" y="4560144"/>
                  <a:pt x="54954" y="4574373"/>
                  <a:pt x="84029" y="4585042"/>
                </a:cubicBezTo>
                <a:cubicBezTo>
                  <a:pt x="153807" y="4613499"/>
                  <a:pt x="229401" y="4613499"/>
                  <a:pt x="325347" y="4613499"/>
                </a:cubicBezTo>
                <a:cubicBezTo>
                  <a:pt x="243939" y="4478331"/>
                  <a:pt x="95658" y="4521016"/>
                  <a:pt x="25879" y="4378734"/>
                </a:cubicBezTo>
                <a:cubicBezTo>
                  <a:pt x="113103" y="4353835"/>
                  <a:pt x="179975" y="4403633"/>
                  <a:pt x="249753" y="4414305"/>
                </a:cubicBezTo>
                <a:cubicBezTo>
                  <a:pt x="313718" y="4424975"/>
                  <a:pt x="328254" y="4400076"/>
                  <a:pt x="313718" y="4321821"/>
                </a:cubicBezTo>
                <a:cubicBezTo>
                  <a:pt x="290458" y="4200882"/>
                  <a:pt x="325347" y="4140411"/>
                  <a:pt x="418386" y="4172424"/>
                </a:cubicBezTo>
                <a:cubicBezTo>
                  <a:pt x="505609" y="4204438"/>
                  <a:pt x="514332" y="4158196"/>
                  <a:pt x="491072" y="4090612"/>
                </a:cubicBezTo>
                <a:cubicBezTo>
                  <a:pt x="456183" y="3991015"/>
                  <a:pt x="493979" y="3912759"/>
                  <a:pt x="520147" y="3827390"/>
                </a:cubicBezTo>
                <a:cubicBezTo>
                  <a:pt x="560851" y="3699337"/>
                  <a:pt x="543407" y="3635309"/>
                  <a:pt x="459090" y="3539269"/>
                </a:cubicBezTo>
                <a:cubicBezTo>
                  <a:pt x="409664" y="3485914"/>
                  <a:pt x="360236" y="3439672"/>
                  <a:pt x="290458" y="3393429"/>
                </a:cubicBezTo>
                <a:cubicBezTo>
                  <a:pt x="450368" y="3368530"/>
                  <a:pt x="284643" y="3283162"/>
                  <a:pt x="339884" y="3229805"/>
                </a:cubicBezTo>
                <a:cubicBezTo>
                  <a:pt x="453275" y="3208463"/>
                  <a:pt x="543407" y="3379202"/>
                  <a:pt x="697501" y="3329402"/>
                </a:cubicBezTo>
                <a:cubicBezTo>
                  <a:pt x="511425" y="3183563"/>
                  <a:pt x="302087" y="3137322"/>
                  <a:pt x="165437" y="2941684"/>
                </a:cubicBezTo>
                <a:cubicBezTo>
                  <a:pt x="197419" y="2899000"/>
                  <a:pt x="229401" y="2941684"/>
                  <a:pt x="255568" y="2923898"/>
                </a:cubicBezTo>
                <a:cubicBezTo>
                  <a:pt x="255568" y="2913227"/>
                  <a:pt x="560851" y="2980812"/>
                  <a:pt x="578296" y="2703362"/>
                </a:cubicBezTo>
                <a:cubicBezTo>
                  <a:pt x="584111" y="2703362"/>
                  <a:pt x="589926" y="2703362"/>
                  <a:pt x="595740" y="2692689"/>
                </a:cubicBezTo>
                <a:cubicBezTo>
                  <a:pt x="627722" y="2653563"/>
                  <a:pt x="598648" y="2561080"/>
                  <a:pt x="650982" y="2553965"/>
                </a:cubicBezTo>
                <a:cubicBezTo>
                  <a:pt x="709132" y="2546851"/>
                  <a:pt x="764373" y="2514837"/>
                  <a:pt x="825429" y="2532623"/>
                </a:cubicBezTo>
                <a:cubicBezTo>
                  <a:pt x="871949" y="2546851"/>
                  <a:pt x="921375" y="2564636"/>
                  <a:pt x="970802" y="2564636"/>
                </a:cubicBezTo>
                <a:cubicBezTo>
                  <a:pt x="1023136" y="2564636"/>
                  <a:pt x="1095822" y="2685576"/>
                  <a:pt x="1127805" y="2525509"/>
                </a:cubicBezTo>
                <a:cubicBezTo>
                  <a:pt x="1127805" y="2518395"/>
                  <a:pt x="1217936" y="2536181"/>
                  <a:pt x="1267362" y="2543294"/>
                </a:cubicBezTo>
                <a:cubicBezTo>
                  <a:pt x="1308067" y="2550408"/>
                  <a:pt x="1357494" y="2582422"/>
                  <a:pt x="1386568" y="2518395"/>
                </a:cubicBezTo>
                <a:cubicBezTo>
                  <a:pt x="1401105" y="2479267"/>
                  <a:pt x="1331326" y="2408126"/>
                  <a:pt x="1270270" y="2401012"/>
                </a:cubicBezTo>
                <a:cubicBezTo>
                  <a:pt x="1215029" y="2393898"/>
                  <a:pt x="1159787" y="2386784"/>
                  <a:pt x="1107453" y="2401012"/>
                </a:cubicBezTo>
                <a:cubicBezTo>
                  <a:pt x="1043489" y="2418796"/>
                  <a:pt x="1008599" y="2390340"/>
                  <a:pt x="991154" y="2326314"/>
                </a:cubicBezTo>
                <a:cubicBezTo>
                  <a:pt x="970802" y="2258731"/>
                  <a:pt x="933005" y="2223159"/>
                  <a:pt x="880671" y="2191146"/>
                </a:cubicBezTo>
                <a:cubicBezTo>
                  <a:pt x="752743" y="2112891"/>
                  <a:pt x="630630" y="2020407"/>
                  <a:pt x="491072" y="1974165"/>
                </a:cubicBezTo>
                <a:cubicBezTo>
                  <a:pt x="464905" y="1967051"/>
                  <a:pt x="432923" y="1952823"/>
                  <a:pt x="421293" y="1892353"/>
                </a:cubicBezTo>
                <a:cubicBezTo>
                  <a:pt x="799262" y="1984836"/>
                  <a:pt x="1142342" y="2223159"/>
                  <a:pt x="1531941" y="2208931"/>
                </a:cubicBezTo>
                <a:cubicBezTo>
                  <a:pt x="1427272" y="2134233"/>
                  <a:pt x="1302252" y="2130676"/>
                  <a:pt x="1188861" y="2077320"/>
                </a:cubicBezTo>
                <a:cubicBezTo>
                  <a:pt x="1270270" y="2038192"/>
                  <a:pt x="1345864" y="2080877"/>
                  <a:pt x="1421458" y="2102219"/>
                </a:cubicBezTo>
                <a:cubicBezTo>
                  <a:pt x="1485422" y="2120004"/>
                  <a:pt x="1543571" y="2123562"/>
                  <a:pt x="1549386" y="2013292"/>
                </a:cubicBezTo>
                <a:cubicBezTo>
                  <a:pt x="1549386" y="2002622"/>
                  <a:pt x="1549386" y="1995507"/>
                  <a:pt x="1549386" y="1984836"/>
                </a:cubicBezTo>
                <a:cubicBezTo>
                  <a:pt x="1526126" y="1938595"/>
                  <a:pt x="1494144" y="1917252"/>
                  <a:pt x="1453440" y="1903025"/>
                </a:cubicBezTo>
                <a:cubicBezTo>
                  <a:pt x="1430180" y="1895910"/>
                  <a:pt x="1398198" y="1881683"/>
                  <a:pt x="1398198" y="1849668"/>
                </a:cubicBezTo>
                <a:cubicBezTo>
                  <a:pt x="1401105" y="1728729"/>
                  <a:pt x="1322604" y="1693158"/>
                  <a:pt x="1247011" y="1657587"/>
                </a:cubicBezTo>
                <a:cubicBezTo>
                  <a:pt x="1287715" y="1597117"/>
                  <a:pt x="1322604" y="1639802"/>
                  <a:pt x="1354586" y="1636245"/>
                </a:cubicBezTo>
                <a:cubicBezTo>
                  <a:pt x="1374939" y="1632688"/>
                  <a:pt x="1395290" y="1629132"/>
                  <a:pt x="1395290" y="1597117"/>
                </a:cubicBezTo>
                <a:cubicBezTo>
                  <a:pt x="1395290" y="1572219"/>
                  <a:pt x="1386568" y="1540204"/>
                  <a:pt x="1366216" y="1540204"/>
                </a:cubicBezTo>
                <a:cubicBezTo>
                  <a:pt x="1238288" y="1536647"/>
                  <a:pt x="1165601" y="1365909"/>
                  <a:pt x="1031858" y="1365909"/>
                </a:cubicBezTo>
                <a:cubicBezTo>
                  <a:pt x="950450" y="1365909"/>
                  <a:pt x="1072563" y="1269868"/>
                  <a:pt x="1005692" y="1230741"/>
                </a:cubicBezTo>
                <a:cubicBezTo>
                  <a:pt x="991154" y="1220069"/>
                  <a:pt x="1046396" y="1205842"/>
                  <a:pt x="1069655" y="1209399"/>
                </a:cubicBezTo>
                <a:cubicBezTo>
                  <a:pt x="1092915" y="1212955"/>
                  <a:pt x="1113268" y="1237855"/>
                  <a:pt x="1142342" y="1220069"/>
                </a:cubicBezTo>
                <a:cubicBezTo>
                  <a:pt x="1156879" y="1156043"/>
                  <a:pt x="1119082" y="1131144"/>
                  <a:pt x="1084193" y="1113358"/>
                </a:cubicBezTo>
                <a:cubicBezTo>
                  <a:pt x="1008599" y="1070674"/>
                  <a:pt x="933005" y="1020875"/>
                  <a:pt x="848689" y="1006647"/>
                </a:cubicBezTo>
                <a:cubicBezTo>
                  <a:pt x="819615" y="1003089"/>
                  <a:pt x="802169" y="985305"/>
                  <a:pt x="805077" y="949734"/>
                </a:cubicBezTo>
                <a:cubicBezTo>
                  <a:pt x="810892" y="903491"/>
                  <a:pt x="839967" y="917720"/>
                  <a:pt x="863226" y="921277"/>
                </a:cubicBezTo>
                <a:cubicBezTo>
                  <a:pt x="877764" y="924835"/>
                  <a:pt x="892301" y="935506"/>
                  <a:pt x="906838" y="910606"/>
                </a:cubicBezTo>
                <a:cubicBezTo>
                  <a:pt x="566666" y="658055"/>
                  <a:pt x="386404" y="672284"/>
                  <a:pt x="5527" y="465975"/>
                </a:cubicBezTo>
                <a:cubicBezTo>
                  <a:pt x="89843" y="426847"/>
                  <a:pt x="150900" y="455303"/>
                  <a:pt x="209049" y="462417"/>
                </a:cubicBezTo>
                <a:cubicBezTo>
                  <a:pt x="354422" y="480203"/>
                  <a:pt x="264290" y="512216"/>
                  <a:pt x="409664" y="533558"/>
                </a:cubicBezTo>
                <a:cubicBezTo>
                  <a:pt x="479443" y="544229"/>
                  <a:pt x="543407" y="579800"/>
                  <a:pt x="621908" y="522887"/>
                </a:cubicBezTo>
                <a:cubicBezTo>
                  <a:pt x="674242" y="483759"/>
                  <a:pt x="758558" y="526444"/>
                  <a:pt x="822522" y="558458"/>
                </a:cubicBezTo>
                <a:cubicBezTo>
                  <a:pt x="874856" y="586915"/>
                  <a:pt x="927190" y="594028"/>
                  <a:pt x="996969" y="558458"/>
                </a:cubicBezTo>
                <a:cubicBezTo>
                  <a:pt x="933005" y="537116"/>
                  <a:pt x="883579" y="519330"/>
                  <a:pt x="834151" y="505101"/>
                </a:cubicBezTo>
                <a:cubicBezTo>
                  <a:pt x="793447" y="494431"/>
                  <a:pt x="770187" y="469532"/>
                  <a:pt x="773095" y="416176"/>
                </a:cubicBezTo>
                <a:cubicBezTo>
                  <a:pt x="773095" y="387720"/>
                  <a:pt x="764373" y="348592"/>
                  <a:pt x="793447" y="334364"/>
                </a:cubicBezTo>
                <a:cubicBezTo>
                  <a:pt x="816707" y="320135"/>
                  <a:pt x="848689" y="334364"/>
                  <a:pt x="860319" y="359262"/>
                </a:cubicBezTo>
                <a:cubicBezTo>
                  <a:pt x="874856" y="405504"/>
                  <a:pt x="889393" y="448189"/>
                  <a:pt x="938820" y="451747"/>
                </a:cubicBezTo>
                <a:cubicBezTo>
                  <a:pt x="1005692" y="458860"/>
                  <a:pt x="967894" y="430405"/>
                  <a:pt x="956265" y="394834"/>
                </a:cubicBezTo>
                <a:cubicBezTo>
                  <a:pt x="944635" y="355706"/>
                  <a:pt x="979525" y="345034"/>
                  <a:pt x="1002784" y="352148"/>
                </a:cubicBezTo>
                <a:cubicBezTo>
                  <a:pt x="1090008" y="384162"/>
                  <a:pt x="1180139" y="327250"/>
                  <a:pt x="1270270" y="373491"/>
                </a:cubicBezTo>
                <a:cubicBezTo>
                  <a:pt x="1247011" y="259665"/>
                  <a:pt x="1197583" y="209867"/>
                  <a:pt x="1092915" y="192082"/>
                </a:cubicBezTo>
                <a:cubicBezTo>
                  <a:pt x="1055118" y="188525"/>
                  <a:pt x="1014414" y="195638"/>
                  <a:pt x="979525" y="163625"/>
                </a:cubicBezTo>
                <a:cubicBezTo>
                  <a:pt x="959172" y="145839"/>
                  <a:pt x="938820" y="124497"/>
                  <a:pt x="953358" y="88927"/>
                </a:cubicBezTo>
                <a:cubicBezTo>
                  <a:pt x="962080" y="64027"/>
                  <a:pt x="985339" y="64027"/>
                  <a:pt x="1005692" y="71141"/>
                </a:cubicBezTo>
                <a:cubicBezTo>
                  <a:pt x="1090008" y="110269"/>
                  <a:pt x="1180139" y="120941"/>
                  <a:pt x="1267362" y="135168"/>
                </a:cubicBezTo>
                <a:cubicBezTo>
                  <a:pt x="1281900" y="138725"/>
                  <a:pt x="1296437" y="145839"/>
                  <a:pt x="1310975" y="110269"/>
                </a:cubicBezTo>
                <a:cubicBezTo>
                  <a:pt x="1209214" y="78255"/>
                  <a:pt x="1110360" y="35571"/>
                  <a:pt x="1008599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AED29-E80D-37B3-028F-E750095B5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484" y="1065749"/>
            <a:ext cx="3748810" cy="4726502"/>
          </a:xfrm>
        </p:spPr>
        <p:txBody>
          <a:bodyPr>
            <a:normAutofit/>
          </a:bodyPr>
          <a:lstStyle/>
          <a:p>
            <a:r>
              <a:rPr lang="en-US" dirty="0"/>
              <a:t>How was data modeled?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1A513-5309-BD89-465F-0D24878AA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713313"/>
            <a:ext cx="4953000" cy="5431376"/>
          </a:xfrm>
        </p:spPr>
        <p:txBody>
          <a:bodyPr anchor="ctr">
            <a:normAutofit/>
          </a:bodyPr>
          <a:lstStyle/>
          <a:p>
            <a:r>
              <a:rPr lang="en-US" sz="2000"/>
              <a:t>Clustering model = K-means</a:t>
            </a:r>
          </a:p>
          <a:p>
            <a:r>
              <a:rPr lang="en-US" sz="2000"/>
              <a:t>Predictive model = XGBoost</a:t>
            </a:r>
          </a:p>
        </p:txBody>
      </p:sp>
    </p:spTree>
    <p:extLst>
      <p:ext uri="{BB962C8B-B14F-4D97-AF65-F5344CB8AC3E}">
        <p14:creationId xmlns:p14="http://schemas.microsoft.com/office/powerpoint/2010/main" val="1328887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854DEE1C-7FD6-4FA0-A96A-BDF952F1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CB9E0-424B-A6AA-A316-8C85E5B2A3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70227"/>
            <a:ext cx="9144000" cy="1193138"/>
          </a:xfrm>
        </p:spPr>
        <p:txBody>
          <a:bodyPr>
            <a:normAutofit/>
          </a:bodyPr>
          <a:lstStyle/>
          <a:p>
            <a:r>
              <a:rPr lang="en-US" sz="4400"/>
              <a:t>Results and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A50B6-0E48-E06D-7791-DC2D3D00B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36465"/>
            <a:ext cx="9144000" cy="646785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6146" name="Picture 2" descr="Trend Analysis: A Game Changer for Your Innovation Strategy - Netscribes">
            <a:extLst>
              <a:ext uri="{FF2B5EF4-FFF2-40B4-BE49-F238E27FC236}">
                <a16:creationId xmlns:a16="http://schemas.microsoft.com/office/drawing/2014/main" id="{ADC5C78A-02BA-5F77-5D25-FABB34CF88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9" r="-1" b="11584"/>
          <a:stretch/>
        </p:blipFill>
        <p:spPr bwMode="auto">
          <a:xfrm>
            <a:off x="1690046" y="386205"/>
            <a:ext cx="8903441" cy="3766876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973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Exploratory Analysis – Key Demographics</a:t>
            </a:r>
          </a:p>
        </p:txBody>
      </p:sp>
      <p:pic>
        <p:nvPicPr>
          <p:cNvPr id="4" name="Content Placeholder 3" descr="Output image">
            <a:extLst>
              <a:ext uri="{FF2B5EF4-FFF2-40B4-BE49-F238E27FC236}">
                <a16:creationId xmlns:a16="http://schemas.microsoft.com/office/drawing/2014/main" id="{CE96AB64-B34E-DC2D-2B9F-7758DBEE62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2318356"/>
            <a:ext cx="10905066" cy="31079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3874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Exploratory Analysis – Target Variable</a:t>
            </a:r>
          </a:p>
        </p:txBody>
      </p:sp>
      <p:pic>
        <p:nvPicPr>
          <p:cNvPr id="4" name="Content Placeholder 3" descr="A graph and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0F6CEC66-AFCF-9138-F7B9-E1B390BEB7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811" y="1675227"/>
            <a:ext cx="10462378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520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Exploratory Analysis – Correlation Matrix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55F9FDCC-7B66-9059-1026-CCCB2314D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006" t="18803" r="58173" b="19944"/>
          <a:stretch/>
        </p:blipFill>
        <p:spPr bwMode="auto">
          <a:xfrm>
            <a:off x="3684246" y="1675227"/>
            <a:ext cx="4823508" cy="439419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71329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Segmentation Analysis – k-means and elbow method</a:t>
            </a:r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4B6230A5-114E-53E8-4C13-E8384F13E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197" t="29250" r="41239" b="9972"/>
          <a:stretch/>
        </p:blipFill>
        <p:spPr bwMode="auto">
          <a:xfrm>
            <a:off x="2717923" y="1675227"/>
            <a:ext cx="6756154" cy="439419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3105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Segmentation Analysis – Over/Under Index Analysis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AC92A02-49D3-2246-9B01-3DFBD610AD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9071924"/>
              </p:ext>
            </p:extLst>
          </p:nvPr>
        </p:nvGraphicFramePr>
        <p:xfrm>
          <a:off x="2899408" y="1675227"/>
          <a:ext cx="6393185" cy="4394219"/>
        </p:xfrm>
        <a:graphic>
          <a:graphicData uri="http://schemas.openxmlformats.org/drawingml/2006/table">
            <a:tbl>
              <a:tblPr firstRow="1" firstCol="1" bandRow="1"/>
              <a:tblGrid>
                <a:gridCol w="2858849">
                  <a:extLst>
                    <a:ext uri="{9D8B030D-6E8A-4147-A177-3AD203B41FA5}">
                      <a16:colId xmlns:a16="http://schemas.microsoft.com/office/drawing/2014/main" val="656536707"/>
                    </a:ext>
                  </a:extLst>
                </a:gridCol>
                <a:gridCol w="883584">
                  <a:extLst>
                    <a:ext uri="{9D8B030D-6E8A-4147-A177-3AD203B41FA5}">
                      <a16:colId xmlns:a16="http://schemas.microsoft.com/office/drawing/2014/main" val="226944739"/>
                    </a:ext>
                  </a:extLst>
                </a:gridCol>
                <a:gridCol w="883584">
                  <a:extLst>
                    <a:ext uri="{9D8B030D-6E8A-4147-A177-3AD203B41FA5}">
                      <a16:colId xmlns:a16="http://schemas.microsoft.com/office/drawing/2014/main" val="1933273399"/>
                    </a:ext>
                  </a:extLst>
                </a:gridCol>
                <a:gridCol w="883584">
                  <a:extLst>
                    <a:ext uri="{9D8B030D-6E8A-4147-A177-3AD203B41FA5}">
                      <a16:colId xmlns:a16="http://schemas.microsoft.com/office/drawing/2014/main" val="2606063522"/>
                    </a:ext>
                  </a:extLst>
                </a:gridCol>
                <a:gridCol w="883584">
                  <a:extLst>
                    <a:ext uri="{9D8B030D-6E8A-4147-A177-3AD203B41FA5}">
                      <a16:colId xmlns:a16="http://schemas.microsoft.com/office/drawing/2014/main" val="1366400183"/>
                    </a:ext>
                  </a:extLst>
                </a:gridCol>
              </a:tblGrid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Feature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2B3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Cluster 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2B3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Cluster 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2B3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Cluster 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2B3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Cluster 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2B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7750536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total_children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787799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num_children_at_home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105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64042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avg_cars_at_home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852339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marital_status_S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99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99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343661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gender_M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105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107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752407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avg_yearly_income_40000.0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3774656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avg_yearly_income_60000.0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117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95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7586625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avg_yearly_income_80000.0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342960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avg_yearly_income_100000.0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117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97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985840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avg_yearly_income_120000.0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107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4740827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education_Graduate Degree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771889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education_High School Degree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3934536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education_Partial College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051057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education_Partial High School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105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99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63167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occupation_Management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95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145096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occupation_Manual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85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109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1741816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occupation_Professional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291379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occupation_Skilled Manual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525458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houseowner_Y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95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305481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member_card_Golden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97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99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720083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member_card_Normal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99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99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4456131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member_card_Silver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85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931329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product_food_family_Food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133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133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134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949284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product_food_family_Non-Consumable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62282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sales_country_Mexico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170906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sales_country_USA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126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117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157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649924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store_type_Gourmet Supermarket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195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123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921241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store_type_Mid-Size Grocery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163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39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88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111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8383590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store_type_Small Grocery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290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8573995"/>
                  </a:ext>
                </a:extLst>
              </a:tr>
              <a:tr h="1417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store_type_Supermarket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64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102</a:t>
                      </a:r>
                      <a:endParaRPr lang="en-US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204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196" marR="3419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2968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7920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Segmentation Analysis – Persona 1</a:t>
            </a:r>
          </a:p>
        </p:txBody>
      </p:sp>
      <p:pic>
        <p:nvPicPr>
          <p:cNvPr id="4" name="Content Placeholder 3" descr="Generated by DALL·E">
            <a:extLst>
              <a:ext uri="{FF2B5EF4-FFF2-40B4-BE49-F238E27FC236}">
                <a16:creationId xmlns:a16="http://schemas.microsoft.com/office/drawing/2014/main" id="{3D56E361-E75F-0356-4077-DA64D8740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53510" y="467208"/>
            <a:ext cx="5923584" cy="59235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50147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Segmentation Analysis – Persona 2</a:t>
            </a:r>
          </a:p>
        </p:txBody>
      </p:sp>
      <p:pic>
        <p:nvPicPr>
          <p:cNvPr id="4" name="Content Placeholder 3" descr="Generated by DALL·E">
            <a:extLst>
              <a:ext uri="{FF2B5EF4-FFF2-40B4-BE49-F238E27FC236}">
                <a16:creationId xmlns:a16="http://schemas.microsoft.com/office/drawing/2014/main" id="{C5000D5B-4A90-B454-A77D-8BF68A9618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53510" y="467208"/>
            <a:ext cx="5923584" cy="59235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93182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Segmentation Analysis – Persona 3</a:t>
            </a:r>
          </a:p>
        </p:txBody>
      </p:sp>
      <p:pic>
        <p:nvPicPr>
          <p:cNvPr id="4" name="Content Placeholder 3" descr="Generated by DALL·E">
            <a:extLst>
              <a:ext uri="{FF2B5EF4-FFF2-40B4-BE49-F238E27FC236}">
                <a16:creationId xmlns:a16="http://schemas.microsoft.com/office/drawing/2014/main" id="{C38D2496-C3CA-74AA-F6A3-7194C78F7E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53510" y="467208"/>
            <a:ext cx="5923584" cy="59235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4167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1B842-C909-A396-ECFB-A5B0C545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Business Case</a:t>
            </a:r>
          </a:p>
        </p:txBody>
      </p:sp>
      <p:pic>
        <p:nvPicPr>
          <p:cNvPr id="1026" name="Picture 2" descr="Convenient - Chris Glass">
            <a:extLst>
              <a:ext uri="{FF2B5EF4-FFF2-40B4-BE49-F238E27FC236}">
                <a16:creationId xmlns:a16="http://schemas.microsoft.com/office/drawing/2014/main" id="{FAC5BFFB-446D-27A2-0D59-A2D6F309A13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600" y="1414610"/>
            <a:ext cx="7188199" cy="402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34878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Segmentation Analysis – Persona 4</a:t>
            </a:r>
          </a:p>
        </p:txBody>
      </p:sp>
      <p:pic>
        <p:nvPicPr>
          <p:cNvPr id="4" name="Content Placeholder 3" descr="Generated by DALL·E">
            <a:extLst>
              <a:ext uri="{FF2B5EF4-FFF2-40B4-BE49-F238E27FC236}">
                <a16:creationId xmlns:a16="http://schemas.microsoft.com/office/drawing/2014/main" id="{CACA265C-7E20-C21D-3518-11A6CBA52E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53510" y="467208"/>
            <a:ext cx="5923584" cy="59235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722544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Segmentation Analysis – Evalution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BB936-7979-BDBE-FBA4-400465E10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en-US" sz="2000"/>
              <a:t>Silhouette score = 0.25</a:t>
            </a:r>
          </a:p>
        </p:txBody>
      </p:sp>
    </p:spTree>
    <p:extLst>
      <p:ext uri="{BB962C8B-B14F-4D97-AF65-F5344CB8AC3E}">
        <p14:creationId xmlns:p14="http://schemas.microsoft.com/office/powerpoint/2010/main" val="2834097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Predictive Modeling - XGBoost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BB936-7979-BDBE-FBA4-400465E10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marR="0">
              <a:spcBef>
                <a:spcPts val="200"/>
              </a:spcBef>
              <a:spcAft>
                <a:spcPts val="0"/>
              </a:spcAft>
            </a:pPr>
            <a:r>
              <a:rPr lang="en-US" sz="2000" b="1" i="1" kern="1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Top 5 Features: </a:t>
            </a:r>
            <a:endParaRPr lang="en-US" sz="2000" b="1" i="1" kern="100"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Grocery stores frozen section sqft (0.06)</a:t>
            </a:r>
            <a:endParaRPr lang="en-US" sz="20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Grocery stores grocery section sqft (0.04)</a:t>
            </a:r>
            <a:endParaRPr lang="en-US" sz="20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Marketing campaign “Price Slashers” (0.03)</a:t>
            </a:r>
            <a:endParaRPr lang="en-US" sz="20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Marketing campaign “Big Time Discounts” (0.03)</a:t>
            </a:r>
            <a:endParaRPr lang="en-US" sz="20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Advertising strategy – Cash Register Handout (0.03)</a:t>
            </a:r>
            <a:endParaRPr lang="en-US" sz="20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9032551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Predictive Modeling - XGBoost</a:t>
            </a:r>
          </a:p>
        </p:txBody>
      </p:sp>
      <p:pic>
        <p:nvPicPr>
          <p:cNvPr id="4" name="Content Placeholder 3" descr="A graph of blue dots&#10;&#10;Description automatically generated">
            <a:extLst>
              <a:ext uri="{FF2B5EF4-FFF2-40B4-BE49-F238E27FC236}">
                <a16:creationId xmlns:a16="http://schemas.microsoft.com/office/drawing/2014/main" id="{35BD62AA-7156-3A42-80FE-2DE531A2C5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24275" y="1675227"/>
            <a:ext cx="5543450" cy="43941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16905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6D51-C4B4-4068-933E-BF3B838C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Predictive Modeling – XGBoost Evaluation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8D93985-AACD-29EF-AB25-5B16539CCE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742981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86089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854DEE1C-7FD6-4FA0-A96A-BDF952F1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CB9E0-424B-A6AA-A316-8C85E5B2A3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70227"/>
            <a:ext cx="9144000" cy="1193138"/>
          </a:xfrm>
        </p:spPr>
        <p:txBody>
          <a:bodyPr>
            <a:normAutofit/>
          </a:bodyPr>
          <a:lstStyle/>
          <a:p>
            <a:r>
              <a:rPr lang="en-US" sz="4400"/>
              <a:t>Proposed Business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A50B6-0E48-E06D-7791-DC2D3D00B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36465"/>
            <a:ext cx="9144000" cy="646785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5122" name="Picture 2" descr="Scared to experiment at work? Don't be.">
            <a:extLst>
              <a:ext uri="{FF2B5EF4-FFF2-40B4-BE49-F238E27FC236}">
                <a16:creationId xmlns:a16="http://schemas.microsoft.com/office/drawing/2014/main" id="{3294832F-E724-33A4-394E-4FEFF35873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76" b="11473"/>
          <a:stretch/>
        </p:blipFill>
        <p:spPr bwMode="auto">
          <a:xfrm>
            <a:off x="1690046" y="386205"/>
            <a:ext cx="8903441" cy="3766876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095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D7A109-1704-A2D3-3FDD-47077F5D4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400">
                <a:solidFill>
                  <a:srgbClr val="FFFFFF"/>
                </a:solidFill>
              </a:rPr>
              <a:t>Segmentation and Predictive Model Implementation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A94F8E8-00B5-DCAC-43C5-49244700E1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704005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91689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7A109-1704-A2D3-3FDD-47077F5D4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Dynamic Pricing Model</a:t>
            </a:r>
          </a:p>
        </p:txBody>
      </p:sp>
      <p:pic>
        <p:nvPicPr>
          <p:cNvPr id="3074" name="Picture 2" descr="What is a Dynamic Pricing Strategy and How to Implement It">
            <a:extLst>
              <a:ext uri="{FF2B5EF4-FFF2-40B4-BE49-F238E27FC236}">
                <a16:creationId xmlns:a16="http://schemas.microsoft.com/office/drawing/2014/main" id="{3A1D8276-D2FE-8476-5528-920195F7616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9" r="11175"/>
          <a:stretch/>
        </p:blipFill>
        <p:spPr bwMode="auto">
          <a:xfrm>
            <a:off x="4038600" y="1014753"/>
            <a:ext cx="7188199" cy="482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61754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7A109-1704-A2D3-3FDD-47077F5D4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CRM Implementation</a:t>
            </a:r>
          </a:p>
        </p:txBody>
      </p:sp>
      <p:pic>
        <p:nvPicPr>
          <p:cNvPr id="4098" name="Picture 2" descr="CRM Explained: Who is Customer Relationship Management System for?">
            <a:extLst>
              <a:ext uri="{FF2B5EF4-FFF2-40B4-BE49-F238E27FC236}">
                <a16:creationId xmlns:a16="http://schemas.microsoft.com/office/drawing/2014/main" id="{3B995B70-997F-AA40-5ABC-1C42D712A70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57443" y="961812"/>
            <a:ext cx="6350513" cy="4930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7403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0A2B7F3-65A0-4CC5-8310-3252C59E0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CB9E0-424B-A6AA-A316-8C85E5B2A3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950725"/>
            <a:ext cx="10515600" cy="1132696"/>
          </a:xfrm>
        </p:spPr>
        <p:txBody>
          <a:bodyPr>
            <a:normAutofit/>
          </a:bodyPr>
          <a:lstStyle/>
          <a:p>
            <a:r>
              <a:rPr lang="en-US" sz="4400"/>
              <a:t>References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A50B6-0E48-E06D-7791-DC2D3D00B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145583"/>
            <a:ext cx="10515600" cy="1132696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5" name="Picture 4" descr="Magnifier placed on a white background">
            <a:extLst>
              <a:ext uri="{FF2B5EF4-FFF2-40B4-BE49-F238E27FC236}">
                <a16:creationId xmlns:a16="http://schemas.microsoft.com/office/drawing/2014/main" id="{47A51BA6-AB7F-B78D-73A0-D4465AE7C6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802" r="-2" b="22619"/>
          <a:stretch/>
        </p:blipFill>
        <p:spPr>
          <a:xfrm>
            <a:off x="1420261" y="304800"/>
            <a:ext cx="9392179" cy="3672406"/>
          </a:xfrm>
          <a:custGeom>
            <a:avLst/>
            <a:gdLst/>
            <a:ahLst/>
            <a:cxnLst/>
            <a:rect l="l" t="t" r="r" b="b"/>
            <a:pathLst>
              <a:path w="9392179" h="3672406">
                <a:moveTo>
                  <a:pt x="8328426" y="0"/>
                </a:moveTo>
                <a:cubicBezTo>
                  <a:pt x="8306669" y="212063"/>
                  <a:pt x="8209966" y="234386"/>
                  <a:pt x="8156780" y="365530"/>
                </a:cubicBezTo>
                <a:cubicBezTo>
                  <a:pt x="8193044" y="376692"/>
                  <a:pt x="8224472" y="390643"/>
                  <a:pt x="8255900" y="396224"/>
                </a:cubicBezTo>
                <a:cubicBezTo>
                  <a:pt x="8379195" y="424127"/>
                  <a:pt x="8497654" y="496675"/>
                  <a:pt x="8608861" y="619448"/>
                </a:cubicBezTo>
                <a:cubicBezTo>
                  <a:pt x="8693475" y="711528"/>
                  <a:pt x="8785341" y="750593"/>
                  <a:pt x="8877208" y="756173"/>
                </a:cubicBezTo>
                <a:cubicBezTo>
                  <a:pt x="8923141" y="758964"/>
                  <a:pt x="8971492" y="761754"/>
                  <a:pt x="9012590" y="795238"/>
                </a:cubicBezTo>
                <a:cubicBezTo>
                  <a:pt x="9053688" y="828721"/>
                  <a:pt x="9133466" y="814770"/>
                  <a:pt x="9106875" y="996140"/>
                </a:cubicBezTo>
                <a:cubicBezTo>
                  <a:pt x="9210828" y="1068688"/>
                  <a:pt x="9167313" y="1283542"/>
                  <a:pt x="9215663" y="1417476"/>
                </a:cubicBezTo>
                <a:cubicBezTo>
                  <a:pt x="9268849" y="1565363"/>
                  <a:pt x="9300277" y="1746734"/>
                  <a:pt x="9370386" y="1872297"/>
                </a:cubicBezTo>
                <a:cubicBezTo>
                  <a:pt x="9396979" y="1916942"/>
                  <a:pt x="9396979" y="1967168"/>
                  <a:pt x="9382473" y="2014603"/>
                </a:cubicBezTo>
                <a:cubicBezTo>
                  <a:pt x="9355881" y="2115054"/>
                  <a:pt x="9322035" y="2201554"/>
                  <a:pt x="9276102" y="2268521"/>
                </a:cubicBezTo>
                <a:cubicBezTo>
                  <a:pt x="9106875" y="2514068"/>
                  <a:pt x="8932811" y="2756825"/>
                  <a:pt x="8746660" y="2949356"/>
                </a:cubicBezTo>
                <a:cubicBezTo>
                  <a:pt x="8536335" y="3169790"/>
                  <a:pt x="8304251" y="3289774"/>
                  <a:pt x="8069749" y="3384644"/>
                </a:cubicBezTo>
                <a:cubicBezTo>
                  <a:pt x="7624922" y="3566014"/>
                  <a:pt x="7172842" y="3632982"/>
                  <a:pt x="6713509" y="3649724"/>
                </a:cubicBezTo>
                <a:cubicBezTo>
                  <a:pt x="6406482" y="3660885"/>
                  <a:pt x="6101872" y="3674836"/>
                  <a:pt x="5794844" y="3672046"/>
                </a:cubicBezTo>
                <a:cubicBezTo>
                  <a:pt x="5526498" y="3669256"/>
                  <a:pt x="5258151" y="3638562"/>
                  <a:pt x="4987387" y="3599498"/>
                </a:cubicBezTo>
                <a:cubicBezTo>
                  <a:pt x="4636843" y="3546482"/>
                  <a:pt x="3362799" y="3312096"/>
                  <a:pt x="2920390" y="3220016"/>
                </a:cubicBezTo>
                <a:cubicBezTo>
                  <a:pt x="2702811" y="3175371"/>
                  <a:pt x="1498875" y="2762406"/>
                  <a:pt x="1472282" y="2695438"/>
                </a:cubicBezTo>
                <a:cubicBezTo>
                  <a:pt x="1554478" y="2650793"/>
                  <a:pt x="1634257" y="2728922"/>
                  <a:pt x="1721289" y="2681487"/>
                </a:cubicBezTo>
                <a:cubicBezTo>
                  <a:pt x="1571401" y="2578245"/>
                  <a:pt x="1399756" y="2625681"/>
                  <a:pt x="1257121" y="2555923"/>
                </a:cubicBezTo>
                <a:cubicBezTo>
                  <a:pt x="1259538" y="2488955"/>
                  <a:pt x="1322394" y="2508488"/>
                  <a:pt x="1332064" y="2463843"/>
                </a:cubicBezTo>
                <a:cubicBezTo>
                  <a:pt x="1061300" y="2335488"/>
                  <a:pt x="759108" y="2341069"/>
                  <a:pt x="483508" y="2229457"/>
                </a:cubicBezTo>
                <a:cubicBezTo>
                  <a:pt x="734932" y="2184812"/>
                  <a:pt x="981521" y="2232247"/>
                  <a:pt x="1235363" y="2240618"/>
                </a:cubicBezTo>
                <a:cubicBezTo>
                  <a:pt x="1211188" y="2182021"/>
                  <a:pt x="1167672" y="2187602"/>
                  <a:pt x="1138662" y="2168069"/>
                </a:cubicBezTo>
                <a:cubicBezTo>
                  <a:pt x="1099981" y="2142957"/>
                  <a:pt x="1068553" y="2120635"/>
                  <a:pt x="1092728" y="2056458"/>
                </a:cubicBezTo>
                <a:cubicBezTo>
                  <a:pt x="1116903" y="1995071"/>
                  <a:pt x="1085475" y="1978329"/>
                  <a:pt x="1039542" y="1956007"/>
                </a:cubicBezTo>
                <a:cubicBezTo>
                  <a:pt x="923501" y="1894620"/>
                  <a:pt x="795371" y="1914152"/>
                  <a:pt x="674494" y="1894620"/>
                </a:cubicBezTo>
                <a:cubicBezTo>
                  <a:pt x="618891" y="1886249"/>
                  <a:pt x="529441" y="1900200"/>
                  <a:pt x="514936" y="1852765"/>
                </a:cubicBezTo>
                <a:cubicBezTo>
                  <a:pt x="464168" y="1699298"/>
                  <a:pt x="362631" y="1743943"/>
                  <a:pt x="268347" y="1735572"/>
                </a:cubicBezTo>
                <a:cubicBezTo>
                  <a:pt x="171646" y="1727201"/>
                  <a:pt x="152305" y="1657444"/>
                  <a:pt x="200656" y="1529089"/>
                </a:cubicBezTo>
                <a:cubicBezTo>
                  <a:pt x="149887" y="1467702"/>
                  <a:pt x="65273" y="1537459"/>
                  <a:pt x="0" y="1453750"/>
                </a:cubicBezTo>
                <a:cubicBezTo>
                  <a:pt x="502848" y="1411896"/>
                  <a:pt x="993609" y="1450960"/>
                  <a:pt x="1479534" y="1330977"/>
                </a:cubicBezTo>
                <a:cubicBezTo>
                  <a:pt x="1324812" y="1336557"/>
                  <a:pt x="1172507" y="1286332"/>
                  <a:pt x="1017784" y="1317025"/>
                </a:cubicBezTo>
                <a:cubicBezTo>
                  <a:pt x="993609" y="1322606"/>
                  <a:pt x="964599" y="1317025"/>
                  <a:pt x="940423" y="1311445"/>
                </a:cubicBezTo>
                <a:cubicBezTo>
                  <a:pt x="913830" y="1305864"/>
                  <a:pt x="889655" y="1294703"/>
                  <a:pt x="889655" y="1255638"/>
                </a:cubicBezTo>
                <a:cubicBezTo>
                  <a:pt x="889655" y="1227735"/>
                  <a:pt x="908995" y="1213784"/>
                  <a:pt x="928335" y="1202623"/>
                </a:cubicBezTo>
                <a:cubicBezTo>
                  <a:pt x="981521" y="1171929"/>
                  <a:pt x="1039542" y="1163558"/>
                  <a:pt x="1092728" y="1194252"/>
                </a:cubicBezTo>
                <a:cubicBezTo>
                  <a:pt x="1153167" y="1227735"/>
                  <a:pt x="1201518" y="1219364"/>
                  <a:pt x="1247451" y="1160768"/>
                </a:cubicBezTo>
                <a:cubicBezTo>
                  <a:pt x="1307889" y="1085430"/>
                  <a:pt x="1394920" y="1113333"/>
                  <a:pt x="1467447" y="1088220"/>
                </a:cubicBezTo>
                <a:cubicBezTo>
                  <a:pt x="1547226" y="1063107"/>
                  <a:pt x="1631840" y="1077059"/>
                  <a:pt x="1735794" y="1032414"/>
                </a:cubicBezTo>
                <a:cubicBezTo>
                  <a:pt x="1559313" y="982188"/>
                  <a:pt x="1397338" y="1057527"/>
                  <a:pt x="1218440" y="1007301"/>
                </a:cubicBezTo>
                <a:cubicBezTo>
                  <a:pt x="1290966" y="937543"/>
                  <a:pt x="1356240" y="957076"/>
                  <a:pt x="1416678" y="945914"/>
                </a:cubicBezTo>
                <a:cubicBezTo>
                  <a:pt x="1489204" y="931963"/>
                  <a:pt x="1561731" y="929172"/>
                  <a:pt x="1634257" y="915221"/>
                </a:cubicBezTo>
                <a:cubicBezTo>
                  <a:pt x="1701949" y="904060"/>
                  <a:pt x="1767223" y="884528"/>
                  <a:pt x="1834914" y="873366"/>
                </a:cubicBezTo>
                <a:cubicBezTo>
                  <a:pt x="1900187" y="862205"/>
                  <a:pt x="1967878" y="876157"/>
                  <a:pt x="2028317" y="814770"/>
                </a:cubicBezTo>
                <a:cubicBezTo>
                  <a:pt x="1863924" y="691996"/>
                  <a:pt x="1677773" y="750593"/>
                  <a:pt x="1484370" y="719899"/>
                </a:cubicBezTo>
                <a:cubicBezTo>
                  <a:pt x="1535138" y="661303"/>
                  <a:pt x="1588324" y="672464"/>
                  <a:pt x="1631840" y="655722"/>
                </a:cubicBezTo>
                <a:cubicBezTo>
                  <a:pt x="1651180" y="650142"/>
                  <a:pt x="1675355" y="650142"/>
                  <a:pt x="1682608" y="622239"/>
                </a:cubicBezTo>
                <a:cubicBezTo>
                  <a:pt x="1692278" y="585965"/>
                  <a:pt x="1670520" y="563642"/>
                  <a:pt x="1646344" y="552481"/>
                </a:cubicBezTo>
                <a:cubicBezTo>
                  <a:pt x="1537556" y="499465"/>
                  <a:pt x="1421514" y="471562"/>
                  <a:pt x="1305472" y="443659"/>
                </a:cubicBezTo>
                <a:cubicBezTo>
                  <a:pt x="1240198" y="429707"/>
                  <a:pt x="1170090" y="438078"/>
                  <a:pt x="1112068" y="393433"/>
                </a:cubicBezTo>
                <a:cubicBezTo>
                  <a:pt x="1324812" y="200902"/>
                  <a:pt x="1561731" y="237176"/>
                  <a:pt x="1801068" y="248337"/>
                </a:cubicBezTo>
                <a:cubicBezTo>
                  <a:pt x="2190293" y="265079"/>
                  <a:pt x="2579516" y="281821"/>
                  <a:pt x="2971158" y="253918"/>
                </a:cubicBezTo>
                <a:cubicBezTo>
                  <a:pt x="3287854" y="200902"/>
                  <a:pt x="3609388" y="195322"/>
                  <a:pt x="3930923" y="175789"/>
                </a:cubicBezTo>
                <a:cubicBezTo>
                  <a:pt x="4283882" y="150677"/>
                  <a:pt x="4641678" y="170209"/>
                  <a:pt x="4997057" y="172999"/>
                </a:cubicBezTo>
                <a:cubicBezTo>
                  <a:pt x="5253316" y="175789"/>
                  <a:pt x="5511992" y="200902"/>
                  <a:pt x="5768252" y="178580"/>
                </a:cubicBezTo>
                <a:cubicBezTo>
                  <a:pt x="6068027" y="153467"/>
                  <a:pt x="6372637" y="172999"/>
                  <a:pt x="6674829" y="164628"/>
                </a:cubicBezTo>
                <a:cubicBezTo>
                  <a:pt x="6810212" y="161838"/>
                  <a:pt x="6945593" y="139515"/>
                  <a:pt x="7080976" y="122774"/>
                </a:cubicBezTo>
                <a:cubicBezTo>
                  <a:pt x="7334817" y="89290"/>
                  <a:pt x="7591076" y="44645"/>
                  <a:pt x="7847336" y="58596"/>
                </a:cubicBezTo>
                <a:cubicBezTo>
                  <a:pt x="8006894" y="66967"/>
                  <a:pt x="8164034" y="66967"/>
                  <a:pt x="832842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1601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64ADF7-BFD1-F6AB-454F-13B31747C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4038600" cy="5431376"/>
          </a:xfrm>
        </p:spPr>
        <p:txBody>
          <a:bodyPr>
            <a:normAutofit/>
          </a:bodyPr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7EA97-B313-5F44-66F4-D77D3096C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13313"/>
            <a:ext cx="5257801" cy="5431376"/>
          </a:xfrm>
        </p:spPr>
        <p:txBody>
          <a:bodyPr anchor="ctr">
            <a:normAutofit/>
          </a:bodyPr>
          <a:lstStyle/>
          <a:p>
            <a:r>
              <a:rPr lang="en-US" sz="2000"/>
              <a:t>Introduction (Company Background &amp; Business Problem)</a:t>
            </a:r>
          </a:p>
          <a:p>
            <a:r>
              <a:rPr lang="en-US" sz="2000"/>
              <a:t>Methodology</a:t>
            </a:r>
          </a:p>
          <a:p>
            <a:r>
              <a:rPr lang="en-US" sz="2000"/>
              <a:t>Results and Analysis</a:t>
            </a:r>
          </a:p>
          <a:p>
            <a:r>
              <a:rPr lang="en-US" sz="2000"/>
              <a:t>Proposed Business Solution</a:t>
            </a:r>
          </a:p>
          <a:p>
            <a:r>
              <a:rPr lang="en-US" sz="200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6683660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33506-F19F-0615-BBAE-82A5A30C7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8EFC3-533F-FE8A-A766-76D6EDE2A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Analytics Vidhya. (2023, March 30). </a:t>
            </a:r>
            <a:r>
              <a:rPr lang="en-US" sz="1400" i="1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to XGBoost Algorithm in Machine Learning</a:t>
            </a: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Analytics Vidhya: https://www.analyticsvidhya.com/blog/2018/09/an-end-to-end-guide-to-understand-the-math-behind-xgboost/#:~:text=XGBoost%20is%20a%20machine%20learning,won%20several%20machine%20learning%20competitions.</a:t>
            </a:r>
            <a:endParaRPr lang="en-US" sz="14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Bhardwaj, A. (2020, May 26). </a:t>
            </a:r>
            <a:r>
              <a:rPr lang="en-US" sz="1400" i="1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Silhouette Coefficient</a:t>
            </a: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Towards Data Science: https://towardsdatascience.com/silhouette-coefficient-validating-clustering-techniques-e976bb81d10c#:~:text=Silhouette%20Coefficient%20or%20silhouette%20score%20is%20a%20metric%20used%20to,each%20other%20and%20clearly%20distinguished.</a:t>
            </a:r>
            <a:endParaRPr lang="en-US" sz="14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CSP Daily News. (2017). </a:t>
            </a:r>
            <a:r>
              <a:rPr lang="en-US" sz="1400" i="1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CONVENIENT FOOD MART</a:t>
            </a: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CSP Daily News: https://www.cspdailynews.com/top-202-convenience-stores-2017/convenient-food-mart</a:t>
            </a:r>
            <a:endParaRPr lang="en-US" sz="14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Dublino, J. (2023, November 6). </a:t>
            </a:r>
            <a:r>
              <a:rPr lang="en-US" sz="1400" i="1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 Is Dynamic Pricing, and How Does It Affect E-commerce?</a:t>
            </a: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Retrieved from Business: https://www.business.com/articles/what-is-dynamic-pricing-and-how-does-it-affect-ecommerce/</a:t>
            </a:r>
            <a:endParaRPr lang="en-US" sz="14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Ong, A. (2020, March 16). </a:t>
            </a:r>
            <a:r>
              <a:rPr lang="en-US" sz="1400" i="1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Segmenting Customers using K-Means, RFM and Transaction Records</a:t>
            </a: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Towards Data Science: https://towardsdatascience.com/segmenting-customers-using-k-means-and-transaction-records-76f4055d856a</a:t>
            </a:r>
            <a:endParaRPr lang="en-US" sz="14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Raj, A. (2020, June 18). </a:t>
            </a:r>
            <a:r>
              <a:rPr lang="en-US" sz="1400" i="1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Quick and Dirty Guide to Random Forest Regression</a:t>
            </a: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Towards Data Science: https://towardsdatascience.com/a-quick-and-dirty-guide-to-random-forest-regression-52ca0af157f8#:~:text=ADVANTAGES%20OF%20RANDOM%20FOREST,of%20the%20data%20are%20missing.</a:t>
            </a:r>
            <a:endParaRPr lang="en-US" sz="14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Williams, S. (2023, June 14). </a:t>
            </a:r>
            <a:r>
              <a:rPr lang="en-US" sz="1400" i="1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CRM Customer Retention: 7 Best Ways to Increase Customer Retention With CRM</a:t>
            </a:r>
            <a:r>
              <a:rPr lang="en-US" sz="1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Big Contacts: https://www.bigcontacts.com/blog/crm-customer-retention/</a:t>
            </a:r>
            <a:endParaRPr lang="en-US" sz="14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87431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9222">
            <a:extLst>
              <a:ext uri="{FF2B5EF4-FFF2-40B4-BE49-F238E27FC236}">
                <a16:creationId xmlns:a16="http://schemas.microsoft.com/office/drawing/2014/main" id="{A0A2B7F3-65A0-4CC5-8310-3252C59E0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CA6FE5-F12A-07D5-3851-72A03FD87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950725"/>
            <a:ext cx="10515600" cy="1132696"/>
          </a:xfrm>
        </p:spPr>
        <p:txBody>
          <a:bodyPr>
            <a:normAutofit/>
          </a:bodyPr>
          <a:lstStyle/>
          <a:p>
            <a:r>
              <a:rPr lang="en-US" sz="4400"/>
              <a:t>Business Case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FDC9F-9E5B-DF0D-4CDE-E4442AAED9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145583"/>
            <a:ext cx="10515600" cy="1132696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9218" name="Picture 2" descr="9 Great Problem-Solving Steps That Might Just Save Your Business | Inc.com">
            <a:extLst>
              <a:ext uri="{FF2B5EF4-FFF2-40B4-BE49-F238E27FC236}">
                <a16:creationId xmlns:a16="http://schemas.microsoft.com/office/drawing/2014/main" id="{A103AFFF-BFFE-F5EC-F7BA-444BC7F4F5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17" r="-1" b="19760"/>
          <a:stretch/>
        </p:blipFill>
        <p:spPr bwMode="auto">
          <a:xfrm>
            <a:off x="1420261" y="304800"/>
            <a:ext cx="9392179" cy="3672406"/>
          </a:xfrm>
          <a:custGeom>
            <a:avLst/>
            <a:gdLst/>
            <a:ahLst/>
            <a:cxnLst/>
            <a:rect l="l" t="t" r="r" b="b"/>
            <a:pathLst>
              <a:path w="9392179" h="3672406">
                <a:moveTo>
                  <a:pt x="8328426" y="0"/>
                </a:moveTo>
                <a:cubicBezTo>
                  <a:pt x="8306669" y="212063"/>
                  <a:pt x="8209966" y="234386"/>
                  <a:pt x="8156780" y="365530"/>
                </a:cubicBezTo>
                <a:cubicBezTo>
                  <a:pt x="8193044" y="376692"/>
                  <a:pt x="8224472" y="390643"/>
                  <a:pt x="8255900" y="396224"/>
                </a:cubicBezTo>
                <a:cubicBezTo>
                  <a:pt x="8379195" y="424127"/>
                  <a:pt x="8497654" y="496675"/>
                  <a:pt x="8608861" y="619448"/>
                </a:cubicBezTo>
                <a:cubicBezTo>
                  <a:pt x="8693475" y="711528"/>
                  <a:pt x="8785341" y="750593"/>
                  <a:pt x="8877208" y="756173"/>
                </a:cubicBezTo>
                <a:cubicBezTo>
                  <a:pt x="8923141" y="758964"/>
                  <a:pt x="8971492" y="761754"/>
                  <a:pt x="9012590" y="795238"/>
                </a:cubicBezTo>
                <a:cubicBezTo>
                  <a:pt x="9053688" y="828721"/>
                  <a:pt x="9133466" y="814770"/>
                  <a:pt x="9106875" y="996140"/>
                </a:cubicBezTo>
                <a:cubicBezTo>
                  <a:pt x="9210828" y="1068688"/>
                  <a:pt x="9167313" y="1283542"/>
                  <a:pt x="9215663" y="1417476"/>
                </a:cubicBezTo>
                <a:cubicBezTo>
                  <a:pt x="9268849" y="1565363"/>
                  <a:pt x="9300277" y="1746734"/>
                  <a:pt x="9370386" y="1872297"/>
                </a:cubicBezTo>
                <a:cubicBezTo>
                  <a:pt x="9396979" y="1916942"/>
                  <a:pt x="9396979" y="1967168"/>
                  <a:pt x="9382473" y="2014603"/>
                </a:cubicBezTo>
                <a:cubicBezTo>
                  <a:pt x="9355881" y="2115054"/>
                  <a:pt x="9322035" y="2201554"/>
                  <a:pt x="9276102" y="2268521"/>
                </a:cubicBezTo>
                <a:cubicBezTo>
                  <a:pt x="9106875" y="2514068"/>
                  <a:pt x="8932811" y="2756825"/>
                  <a:pt x="8746660" y="2949356"/>
                </a:cubicBezTo>
                <a:cubicBezTo>
                  <a:pt x="8536335" y="3169790"/>
                  <a:pt x="8304251" y="3289774"/>
                  <a:pt x="8069749" y="3384644"/>
                </a:cubicBezTo>
                <a:cubicBezTo>
                  <a:pt x="7624922" y="3566014"/>
                  <a:pt x="7172842" y="3632982"/>
                  <a:pt x="6713509" y="3649724"/>
                </a:cubicBezTo>
                <a:cubicBezTo>
                  <a:pt x="6406482" y="3660885"/>
                  <a:pt x="6101872" y="3674836"/>
                  <a:pt x="5794844" y="3672046"/>
                </a:cubicBezTo>
                <a:cubicBezTo>
                  <a:pt x="5526498" y="3669256"/>
                  <a:pt x="5258151" y="3638562"/>
                  <a:pt x="4987387" y="3599498"/>
                </a:cubicBezTo>
                <a:cubicBezTo>
                  <a:pt x="4636843" y="3546482"/>
                  <a:pt x="3362799" y="3312096"/>
                  <a:pt x="2920390" y="3220016"/>
                </a:cubicBezTo>
                <a:cubicBezTo>
                  <a:pt x="2702811" y="3175371"/>
                  <a:pt x="1498875" y="2762406"/>
                  <a:pt x="1472282" y="2695438"/>
                </a:cubicBezTo>
                <a:cubicBezTo>
                  <a:pt x="1554478" y="2650793"/>
                  <a:pt x="1634257" y="2728922"/>
                  <a:pt x="1721289" y="2681487"/>
                </a:cubicBezTo>
                <a:cubicBezTo>
                  <a:pt x="1571401" y="2578245"/>
                  <a:pt x="1399756" y="2625681"/>
                  <a:pt x="1257121" y="2555923"/>
                </a:cubicBezTo>
                <a:cubicBezTo>
                  <a:pt x="1259538" y="2488955"/>
                  <a:pt x="1322394" y="2508488"/>
                  <a:pt x="1332064" y="2463843"/>
                </a:cubicBezTo>
                <a:cubicBezTo>
                  <a:pt x="1061300" y="2335488"/>
                  <a:pt x="759108" y="2341069"/>
                  <a:pt x="483508" y="2229457"/>
                </a:cubicBezTo>
                <a:cubicBezTo>
                  <a:pt x="734932" y="2184812"/>
                  <a:pt x="981521" y="2232247"/>
                  <a:pt x="1235363" y="2240618"/>
                </a:cubicBezTo>
                <a:cubicBezTo>
                  <a:pt x="1211188" y="2182021"/>
                  <a:pt x="1167672" y="2187602"/>
                  <a:pt x="1138662" y="2168069"/>
                </a:cubicBezTo>
                <a:cubicBezTo>
                  <a:pt x="1099981" y="2142957"/>
                  <a:pt x="1068553" y="2120635"/>
                  <a:pt x="1092728" y="2056458"/>
                </a:cubicBezTo>
                <a:cubicBezTo>
                  <a:pt x="1116903" y="1995071"/>
                  <a:pt x="1085475" y="1978329"/>
                  <a:pt x="1039542" y="1956007"/>
                </a:cubicBezTo>
                <a:cubicBezTo>
                  <a:pt x="923501" y="1894620"/>
                  <a:pt x="795371" y="1914152"/>
                  <a:pt x="674494" y="1894620"/>
                </a:cubicBezTo>
                <a:cubicBezTo>
                  <a:pt x="618891" y="1886249"/>
                  <a:pt x="529441" y="1900200"/>
                  <a:pt x="514936" y="1852765"/>
                </a:cubicBezTo>
                <a:cubicBezTo>
                  <a:pt x="464168" y="1699298"/>
                  <a:pt x="362631" y="1743943"/>
                  <a:pt x="268347" y="1735572"/>
                </a:cubicBezTo>
                <a:cubicBezTo>
                  <a:pt x="171646" y="1727201"/>
                  <a:pt x="152305" y="1657444"/>
                  <a:pt x="200656" y="1529089"/>
                </a:cubicBezTo>
                <a:cubicBezTo>
                  <a:pt x="149887" y="1467702"/>
                  <a:pt x="65273" y="1537459"/>
                  <a:pt x="0" y="1453750"/>
                </a:cubicBezTo>
                <a:cubicBezTo>
                  <a:pt x="502848" y="1411896"/>
                  <a:pt x="993609" y="1450960"/>
                  <a:pt x="1479534" y="1330977"/>
                </a:cubicBezTo>
                <a:cubicBezTo>
                  <a:pt x="1324812" y="1336557"/>
                  <a:pt x="1172507" y="1286332"/>
                  <a:pt x="1017784" y="1317025"/>
                </a:cubicBezTo>
                <a:cubicBezTo>
                  <a:pt x="993609" y="1322606"/>
                  <a:pt x="964599" y="1317025"/>
                  <a:pt x="940423" y="1311445"/>
                </a:cubicBezTo>
                <a:cubicBezTo>
                  <a:pt x="913830" y="1305864"/>
                  <a:pt x="889655" y="1294703"/>
                  <a:pt x="889655" y="1255638"/>
                </a:cubicBezTo>
                <a:cubicBezTo>
                  <a:pt x="889655" y="1227735"/>
                  <a:pt x="908995" y="1213784"/>
                  <a:pt x="928335" y="1202623"/>
                </a:cubicBezTo>
                <a:cubicBezTo>
                  <a:pt x="981521" y="1171929"/>
                  <a:pt x="1039542" y="1163558"/>
                  <a:pt x="1092728" y="1194252"/>
                </a:cubicBezTo>
                <a:cubicBezTo>
                  <a:pt x="1153167" y="1227735"/>
                  <a:pt x="1201518" y="1219364"/>
                  <a:pt x="1247451" y="1160768"/>
                </a:cubicBezTo>
                <a:cubicBezTo>
                  <a:pt x="1307889" y="1085430"/>
                  <a:pt x="1394920" y="1113333"/>
                  <a:pt x="1467447" y="1088220"/>
                </a:cubicBezTo>
                <a:cubicBezTo>
                  <a:pt x="1547226" y="1063107"/>
                  <a:pt x="1631840" y="1077059"/>
                  <a:pt x="1735794" y="1032414"/>
                </a:cubicBezTo>
                <a:cubicBezTo>
                  <a:pt x="1559313" y="982188"/>
                  <a:pt x="1397338" y="1057527"/>
                  <a:pt x="1218440" y="1007301"/>
                </a:cubicBezTo>
                <a:cubicBezTo>
                  <a:pt x="1290966" y="937543"/>
                  <a:pt x="1356240" y="957076"/>
                  <a:pt x="1416678" y="945914"/>
                </a:cubicBezTo>
                <a:cubicBezTo>
                  <a:pt x="1489204" y="931963"/>
                  <a:pt x="1561731" y="929172"/>
                  <a:pt x="1634257" y="915221"/>
                </a:cubicBezTo>
                <a:cubicBezTo>
                  <a:pt x="1701949" y="904060"/>
                  <a:pt x="1767223" y="884528"/>
                  <a:pt x="1834914" y="873366"/>
                </a:cubicBezTo>
                <a:cubicBezTo>
                  <a:pt x="1900187" y="862205"/>
                  <a:pt x="1967878" y="876157"/>
                  <a:pt x="2028317" y="814770"/>
                </a:cubicBezTo>
                <a:cubicBezTo>
                  <a:pt x="1863924" y="691996"/>
                  <a:pt x="1677773" y="750593"/>
                  <a:pt x="1484370" y="719899"/>
                </a:cubicBezTo>
                <a:cubicBezTo>
                  <a:pt x="1535138" y="661303"/>
                  <a:pt x="1588324" y="672464"/>
                  <a:pt x="1631840" y="655722"/>
                </a:cubicBezTo>
                <a:cubicBezTo>
                  <a:pt x="1651180" y="650142"/>
                  <a:pt x="1675355" y="650142"/>
                  <a:pt x="1682608" y="622239"/>
                </a:cubicBezTo>
                <a:cubicBezTo>
                  <a:pt x="1692278" y="585965"/>
                  <a:pt x="1670520" y="563642"/>
                  <a:pt x="1646344" y="552481"/>
                </a:cubicBezTo>
                <a:cubicBezTo>
                  <a:pt x="1537556" y="499465"/>
                  <a:pt x="1421514" y="471562"/>
                  <a:pt x="1305472" y="443659"/>
                </a:cubicBezTo>
                <a:cubicBezTo>
                  <a:pt x="1240198" y="429707"/>
                  <a:pt x="1170090" y="438078"/>
                  <a:pt x="1112068" y="393433"/>
                </a:cubicBezTo>
                <a:cubicBezTo>
                  <a:pt x="1324812" y="200902"/>
                  <a:pt x="1561731" y="237176"/>
                  <a:pt x="1801068" y="248337"/>
                </a:cubicBezTo>
                <a:cubicBezTo>
                  <a:pt x="2190293" y="265079"/>
                  <a:pt x="2579516" y="281821"/>
                  <a:pt x="2971158" y="253918"/>
                </a:cubicBezTo>
                <a:cubicBezTo>
                  <a:pt x="3287854" y="200902"/>
                  <a:pt x="3609388" y="195322"/>
                  <a:pt x="3930923" y="175789"/>
                </a:cubicBezTo>
                <a:cubicBezTo>
                  <a:pt x="4283882" y="150677"/>
                  <a:pt x="4641678" y="170209"/>
                  <a:pt x="4997057" y="172999"/>
                </a:cubicBezTo>
                <a:cubicBezTo>
                  <a:pt x="5253316" y="175789"/>
                  <a:pt x="5511992" y="200902"/>
                  <a:pt x="5768252" y="178580"/>
                </a:cubicBezTo>
                <a:cubicBezTo>
                  <a:pt x="6068027" y="153467"/>
                  <a:pt x="6372637" y="172999"/>
                  <a:pt x="6674829" y="164628"/>
                </a:cubicBezTo>
                <a:cubicBezTo>
                  <a:pt x="6810212" y="161838"/>
                  <a:pt x="6945593" y="139515"/>
                  <a:pt x="7080976" y="122774"/>
                </a:cubicBezTo>
                <a:cubicBezTo>
                  <a:pt x="7334817" y="89290"/>
                  <a:pt x="7591076" y="44645"/>
                  <a:pt x="7847336" y="58596"/>
                </a:cubicBezTo>
                <a:cubicBezTo>
                  <a:pt x="8006894" y="66967"/>
                  <a:pt x="8164034" y="66967"/>
                  <a:pt x="832842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254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0E67D6-E0B8-AD1A-72EC-83D73FFF3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4038600" cy="5431376"/>
          </a:xfrm>
        </p:spPr>
        <p:txBody>
          <a:bodyPr>
            <a:normAutofit/>
          </a:bodyPr>
          <a:lstStyle/>
          <a:p>
            <a:r>
              <a:rPr lang="en-US" dirty="0"/>
              <a:t>Company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54D80-808D-D4F1-6CD3-C0F08978C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13313"/>
            <a:ext cx="5257801" cy="5431376"/>
          </a:xfrm>
        </p:spPr>
        <p:txBody>
          <a:bodyPr anchor="ctr">
            <a:normAutofit/>
          </a:bodyPr>
          <a:lstStyle/>
          <a:p>
            <a:r>
              <a:rPr lang="en-US" sz="2000"/>
              <a:t>Founded in 1958 as a nationwide chain of convenience stores in the US and Mexico</a:t>
            </a:r>
          </a:p>
          <a:p>
            <a:r>
              <a:rPr lang="en-US" sz="2000"/>
              <a:t>Vision = provide small grocery store experience in convenient locations</a:t>
            </a:r>
          </a:p>
          <a:p>
            <a:r>
              <a:rPr lang="en-US" sz="2000"/>
              <a:t>CFM Challenges = Acquiring new customers in the digital age</a:t>
            </a:r>
          </a:p>
        </p:txBody>
      </p:sp>
    </p:spTree>
    <p:extLst>
      <p:ext uri="{BB962C8B-B14F-4D97-AF65-F5344CB8AC3E}">
        <p14:creationId xmlns:p14="http://schemas.microsoft.com/office/powerpoint/2010/main" val="2927816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252D6D-8F3F-4794-DF77-EE8073944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4038600" cy="5431376"/>
          </a:xfrm>
        </p:spPr>
        <p:txBody>
          <a:bodyPr>
            <a:normAutofit/>
          </a:bodyPr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4A38D-400C-1D6F-FBEB-E8305339E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13313"/>
            <a:ext cx="5257801" cy="5431376"/>
          </a:xfrm>
        </p:spPr>
        <p:txBody>
          <a:bodyPr anchor="ctr">
            <a:normAutofit/>
          </a:bodyPr>
          <a:lstStyle/>
          <a:p>
            <a:pPr marL="514350" indent="-514350">
              <a:buAutoNum type="arabicPeriod"/>
            </a:pPr>
            <a:r>
              <a:rPr lang="en-US" sz="2000"/>
              <a:t>Understand core consumer base better for more effective market outreach</a:t>
            </a:r>
          </a:p>
          <a:p>
            <a:pPr marL="514350" indent="-514350">
              <a:buAutoNum type="arabicPeriod"/>
            </a:pPr>
            <a:r>
              <a:rPr lang="en-US" sz="2000"/>
              <a:t>Develop data driven solution that scales marketing efforts</a:t>
            </a:r>
          </a:p>
        </p:txBody>
      </p:sp>
    </p:spTree>
    <p:extLst>
      <p:ext uri="{BB962C8B-B14F-4D97-AF65-F5344CB8AC3E}">
        <p14:creationId xmlns:p14="http://schemas.microsoft.com/office/powerpoint/2010/main" val="1113667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8" name="Rectangle 8207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210" name="Rectangle 8209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2" name="Freeform: Shape 8211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CB9E0-424B-A6AA-A316-8C85E5B2A3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/>
              <a:t>Methodology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A50B6-0E48-E06D-7791-DC2D3D00B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9534"/>
            <a:ext cx="9144000" cy="646785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8194" name="Picture 2" descr="1,800+ Thinking Man Statue Stock Photos, Pictures &amp; Royalty-Free Images -  iStock | The thinker, Thinker, Philosophy">
            <a:extLst>
              <a:ext uri="{FF2B5EF4-FFF2-40B4-BE49-F238E27FC236}">
                <a16:creationId xmlns:a16="http://schemas.microsoft.com/office/drawing/2014/main" id="{FDBED903-C69C-2F01-E9E8-60D2A6F6B9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05" r="1" b="12678"/>
          <a:stretch/>
        </p:blipFill>
        <p:spPr bwMode="auto">
          <a:xfrm>
            <a:off x="4348596" y="1636419"/>
            <a:ext cx="3217333" cy="1631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480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277D19-7DB2-4EB7-A9D7-94188998E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B197D2C-A33B-4345-BB16-C894ABA82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024" y="1040877"/>
            <a:ext cx="7080494" cy="4776246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AED29-E80D-37B3-028F-E750095B5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4216" y="1924217"/>
            <a:ext cx="4476584" cy="30095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was data gathered?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1A513-5309-BD89-465F-0D24878AA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2035" y="2347197"/>
            <a:ext cx="3560203" cy="21636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 provided by CFM</a:t>
            </a:r>
          </a:p>
        </p:txBody>
      </p:sp>
    </p:spTree>
    <p:extLst>
      <p:ext uri="{BB962C8B-B14F-4D97-AF65-F5344CB8AC3E}">
        <p14:creationId xmlns:p14="http://schemas.microsoft.com/office/powerpoint/2010/main" val="1108599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0339EE9-5436-4860-BBFC-7CD7C9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770EBD-5B77-46EC-BF58-EF27ACD6B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0"/>
            <a:ext cx="7537705" cy="6858000"/>
          </a:xfrm>
          <a:custGeom>
            <a:avLst/>
            <a:gdLst>
              <a:gd name="connsiteX0" fmla="*/ 1008599 w 7299977"/>
              <a:gd name="connsiteY0" fmla="*/ 0 h 6858000"/>
              <a:gd name="connsiteX1" fmla="*/ 4420653 w 7299977"/>
              <a:gd name="connsiteY1" fmla="*/ 0 h 6858000"/>
              <a:gd name="connsiteX2" fmla="*/ 5511704 w 7299977"/>
              <a:gd name="connsiteY2" fmla="*/ 0 h 6858000"/>
              <a:gd name="connsiteX3" fmla="*/ 7299977 w 7299977"/>
              <a:gd name="connsiteY3" fmla="*/ 0 h 6858000"/>
              <a:gd name="connsiteX4" fmla="*/ 7299977 w 7299977"/>
              <a:gd name="connsiteY4" fmla="*/ 6858000 h 6858000"/>
              <a:gd name="connsiteX5" fmla="*/ 5511704 w 7299977"/>
              <a:gd name="connsiteY5" fmla="*/ 6858000 h 6858000"/>
              <a:gd name="connsiteX6" fmla="*/ 4420653 w 7299977"/>
              <a:gd name="connsiteY6" fmla="*/ 6858000 h 6858000"/>
              <a:gd name="connsiteX7" fmla="*/ 1592997 w 7299977"/>
              <a:gd name="connsiteY7" fmla="*/ 6858000 h 6858000"/>
              <a:gd name="connsiteX8" fmla="*/ 1232473 w 7299977"/>
              <a:gd name="connsiteY8" fmla="*/ 6658805 h 6858000"/>
              <a:gd name="connsiteX9" fmla="*/ 1075471 w 7299977"/>
              <a:gd name="connsiteY9" fmla="*/ 6431153 h 6858000"/>
              <a:gd name="connsiteX10" fmla="*/ 1020229 w 7299977"/>
              <a:gd name="connsiteY10" fmla="*/ 6367127 h 6858000"/>
              <a:gd name="connsiteX11" fmla="*/ 883579 w 7299977"/>
              <a:gd name="connsiteY11" fmla="*/ 6281757 h 6858000"/>
              <a:gd name="connsiteX12" fmla="*/ 645167 w 7299977"/>
              <a:gd name="connsiteY12" fmla="*/ 6100347 h 6858000"/>
              <a:gd name="connsiteX13" fmla="*/ 732391 w 7299977"/>
              <a:gd name="connsiteY13" fmla="*/ 6057663 h 6858000"/>
              <a:gd name="connsiteX14" fmla="*/ 985339 w 7299977"/>
              <a:gd name="connsiteY14" fmla="*/ 6167932 h 6858000"/>
              <a:gd name="connsiteX15" fmla="*/ 1168509 w 7299977"/>
              <a:gd name="connsiteY15" fmla="*/ 6196388 h 6858000"/>
              <a:gd name="connsiteX16" fmla="*/ 909746 w 7299977"/>
              <a:gd name="connsiteY16" fmla="*/ 6004307 h 6858000"/>
              <a:gd name="connsiteX17" fmla="*/ 659704 w 7299977"/>
              <a:gd name="connsiteY17" fmla="*/ 5755314 h 6858000"/>
              <a:gd name="connsiteX18" fmla="*/ 851597 w 7299977"/>
              <a:gd name="connsiteY18" fmla="*/ 5801555 h 6858000"/>
              <a:gd name="connsiteX19" fmla="*/ 860319 w 7299977"/>
              <a:gd name="connsiteY19" fmla="*/ 5769542 h 6858000"/>
              <a:gd name="connsiteX20" fmla="*/ 691686 w 7299977"/>
              <a:gd name="connsiteY20" fmla="*/ 5474306 h 6858000"/>
              <a:gd name="connsiteX21" fmla="*/ 610278 w 7299977"/>
              <a:gd name="connsiteY21" fmla="*/ 5353367 h 6858000"/>
              <a:gd name="connsiteX22" fmla="*/ 238123 w 7299977"/>
              <a:gd name="connsiteY22" fmla="*/ 4994104 h 6858000"/>
              <a:gd name="connsiteX23" fmla="*/ 592833 w 7299977"/>
              <a:gd name="connsiteY23" fmla="*/ 5154171 h 6858000"/>
              <a:gd name="connsiteX24" fmla="*/ 226494 w 7299977"/>
              <a:gd name="connsiteY24" fmla="*/ 4805580 h 6858000"/>
              <a:gd name="connsiteX25" fmla="*/ 49139 w 7299977"/>
              <a:gd name="connsiteY25" fmla="*/ 4677526 h 6858000"/>
              <a:gd name="connsiteX26" fmla="*/ 5527 w 7299977"/>
              <a:gd name="connsiteY26" fmla="*/ 4602828 h 6858000"/>
              <a:gd name="connsiteX27" fmla="*/ 84029 w 7299977"/>
              <a:gd name="connsiteY27" fmla="*/ 4585042 h 6858000"/>
              <a:gd name="connsiteX28" fmla="*/ 325347 w 7299977"/>
              <a:gd name="connsiteY28" fmla="*/ 4613499 h 6858000"/>
              <a:gd name="connsiteX29" fmla="*/ 25879 w 7299977"/>
              <a:gd name="connsiteY29" fmla="*/ 4378734 h 6858000"/>
              <a:gd name="connsiteX30" fmla="*/ 249753 w 7299977"/>
              <a:gd name="connsiteY30" fmla="*/ 4414305 h 6858000"/>
              <a:gd name="connsiteX31" fmla="*/ 313718 w 7299977"/>
              <a:gd name="connsiteY31" fmla="*/ 4321821 h 6858000"/>
              <a:gd name="connsiteX32" fmla="*/ 418386 w 7299977"/>
              <a:gd name="connsiteY32" fmla="*/ 4172424 h 6858000"/>
              <a:gd name="connsiteX33" fmla="*/ 491072 w 7299977"/>
              <a:gd name="connsiteY33" fmla="*/ 4090612 h 6858000"/>
              <a:gd name="connsiteX34" fmla="*/ 520147 w 7299977"/>
              <a:gd name="connsiteY34" fmla="*/ 3827390 h 6858000"/>
              <a:gd name="connsiteX35" fmla="*/ 459090 w 7299977"/>
              <a:gd name="connsiteY35" fmla="*/ 3539269 h 6858000"/>
              <a:gd name="connsiteX36" fmla="*/ 290458 w 7299977"/>
              <a:gd name="connsiteY36" fmla="*/ 3393429 h 6858000"/>
              <a:gd name="connsiteX37" fmla="*/ 339884 w 7299977"/>
              <a:gd name="connsiteY37" fmla="*/ 3229805 h 6858000"/>
              <a:gd name="connsiteX38" fmla="*/ 697501 w 7299977"/>
              <a:gd name="connsiteY38" fmla="*/ 3329402 h 6858000"/>
              <a:gd name="connsiteX39" fmla="*/ 165437 w 7299977"/>
              <a:gd name="connsiteY39" fmla="*/ 2941684 h 6858000"/>
              <a:gd name="connsiteX40" fmla="*/ 255568 w 7299977"/>
              <a:gd name="connsiteY40" fmla="*/ 2923898 h 6858000"/>
              <a:gd name="connsiteX41" fmla="*/ 578296 w 7299977"/>
              <a:gd name="connsiteY41" fmla="*/ 2703362 h 6858000"/>
              <a:gd name="connsiteX42" fmla="*/ 595740 w 7299977"/>
              <a:gd name="connsiteY42" fmla="*/ 2692689 h 6858000"/>
              <a:gd name="connsiteX43" fmla="*/ 650982 w 7299977"/>
              <a:gd name="connsiteY43" fmla="*/ 2553965 h 6858000"/>
              <a:gd name="connsiteX44" fmla="*/ 825429 w 7299977"/>
              <a:gd name="connsiteY44" fmla="*/ 2532623 h 6858000"/>
              <a:gd name="connsiteX45" fmla="*/ 970802 w 7299977"/>
              <a:gd name="connsiteY45" fmla="*/ 2564636 h 6858000"/>
              <a:gd name="connsiteX46" fmla="*/ 1127805 w 7299977"/>
              <a:gd name="connsiteY46" fmla="*/ 2525509 h 6858000"/>
              <a:gd name="connsiteX47" fmla="*/ 1267362 w 7299977"/>
              <a:gd name="connsiteY47" fmla="*/ 2543294 h 6858000"/>
              <a:gd name="connsiteX48" fmla="*/ 1386568 w 7299977"/>
              <a:gd name="connsiteY48" fmla="*/ 2518395 h 6858000"/>
              <a:gd name="connsiteX49" fmla="*/ 1270270 w 7299977"/>
              <a:gd name="connsiteY49" fmla="*/ 2401012 h 6858000"/>
              <a:gd name="connsiteX50" fmla="*/ 1107453 w 7299977"/>
              <a:gd name="connsiteY50" fmla="*/ 2401012 h 6858000"/>
              <a:gd name="connsiteX51" fmla="*/ 991154 w 7299977"/>
              <a:gd name="connsiteY51" fmla="*/ 2326314 h 6858000"/>
              <a:gd name="connsiteX52" fmla="*/ 880671 w 7299977"/>
              <a:gd name="connsiteY52" fmla="*/ 2191146 h 6858000"/>
              <a:gd name="connsiteX53" fmla="*/ 491072 w 7299977"/>
              <a:gd name="connsiteY53" fmla="*/ 1974165 h 6858000"/>
              <a:gd name="connsiteX54" fmla="*/ 421293 w 7299977"/>
              <a:gd name="connsiteY54" fmla="*/ 1892353 h 6858000"/>
              <a:gd name="connsiteX55" fmla="*/ 1531941 w 7299977"/>
              <a:gd name="connsiteY55" fmla="*/ 2208931 h 6858000"/>
              <a:gd name="connsiteX56" fmla="*/ 1188861 w 7299977"/>
              <a:gd name="connsiteY56" fmla="*/ 2077320 h 6858000"/>
              <a:gd name="connsiteX57" fmla="*/ 1421458 w 7299977"/>
              <a:gd name="connsiteY57" fmla="*/ 2102219 h 6858000"/>
              <a:gd name="connsiteX58" fmla="*/ 1549386 w 7299977"/>
              <a:gd name="connsiteY58" fmla="*/ 2013292 h 6858000"/>
              <a:gd name="connsiteX59" fmla="*/ 1549386 w 7299977"/>
              <a:gd name="connsiteY59" fmla="*/ 1984836 h 6858000"/>
              <a:gd name="connsiteX60" fmla="*/ 1453440 w 7299977"/>
              <a:gd name="connsiteY60" fmla="*/ 1903025 h 6858000"/>
              <a:gd name="connsiteX61" fmla="*/ 1398198 w 7299977"/>
              <a:gd name="connsiteY61" fmla="*/ 1849668 h 6858000"/>
              <a:gd name="connsiteX62" fmla="*/ 1247011 w 7299977"/>
              <a:gd name="connsiteY62" fmla="*/ 1657587 h 6858000"/>
              <a:gd name="connsiteX63" fmla="*/ 1354586 w 7299977"/>
              <a:gd name="connsiteY63" fmla="*/ 1636245 h 6858000"/>
              <a:gd name="connsiteX64" fmla="*/ 1395290 w 7299977"/>
              <a:gd name="connsiteY64" fmla="*/ 1597117 h 6858000"/>
              <a:gd name="connsiteX65" fmla="*/ 1366216 w 7299977"/>
              <a:gd name="connsiteY65" fmla="*/ 1540204 h 6858000"/>
              <a:gd name="connsiteX66" fmla="*/ 1031858 w 7299977"/>
              <a:gd name="connsiteY66" fmla="*/ 1365909 h 6858000"/>
              <a:gd name="connsiteX67" fmla="*/ 1005692 w 7299977"/>
              <a:gd name="connsiteY67" fmla="*/ 1230741 h 6858000"/>
              <a:gd name="connsiteX68" fmla="*/ 1069655 w 7299977"/>
              <a:gd name="connsiteY68" fmla="*/ 1209399 h 6858000"/>
              <a:gd name="connsiteX69" fmla="*/ 1142342 w 7299977"/>
              <a:gd name="connsiteY69" fmla="*/ 1220069 h 6858000"/>
              <a:gd name="connsiteX70" fmla="*/ 1084193 w 7299977"/>
              <a:gd name="connsiteY70" fmla="*/ 1113358 h 6858000"/>
              <a:gd name="connsiteX71" fmla="*/ 848689 w 7299977"/>
              <a:gd name="connsiteY71" fmla="*/ 1006647 h 6858000"/>
              <a:gd name="connsiteX72" fmla="*/ 805077 w 7299977"/>
              <a:gd name="connsiteY72" fmla="*/ 949734 h 6858000"/>
              <a:gd name="connsiteX73" fmla="*/ 863226 w 7299977"/>
              <a:gd name="connsiteY73" fmla="*/ 921277 h 6858000"/>
              <a:gd name="connsiteX74" fmla="*/ 906838 w 7299977"/>
              <a:gd name="connsiteY74" fmla="*/ 910606 h 6858000"/>
              <a:gd name="connsiteX75" fmla="*/ 5527 w 7299977"/>
              <a:gd name="connsiteY75" fmla="*/ 465975 h 6858000"/>
              <a:gd name="connsiteX76" fmla="*/ 209049 w 7299977"/>
              <a:gd name="connsiteY76" fmla="*/ 462417 h 6858000"/>
              <a:gd name="connsiteX77" fmla="*/ 409664 w 7299977"/>
              <a:gd name="connsiteY77" fmla="*/ 533558 h 6858000"/>
              <a:gd name="connsiteX78" fmla="*/ 621908 w 7299977"/>
              <a:gd name="connsiteY78" fmla="*/ 522887 h 6858000"/>
              <a:gd name="connsiteX79" fmla="*/ 822522 w 7299977"/>
              <a:gd name="connsiteY79" fmla="*/ 558458 h 6858000"/>
              <a:gd name="connsiteX80" fmla="*/ 996969 w 7299977"/>
              <a:gd name="connsiteY80" fmla="*/ 558458 h 6858000"/>
              <a:gd name="connsiteX81" fmla="*/ 834151 w 7299977"/>
              <a:gd name="connsiteY81" fmla="*/ 505101 h 6858000"/>
              <a:gd name="connsiteX82" fmla="*/ 773095 w 7299977"/>
              <a:gd name="connsiteY82" fmla="*/ 416176 h 6858000"/>
              <a:gd name="connsiteX83" fmla="*/ 793447 w 7299977"/>
              <a:gd name="connsiteY83" fmla="*/ 334364 h 6858000"/>
              <a:gd name="connsiteX84" fmla="*/ 860319 w 7299977"/>
              <a:gd name="connsiteY84" fmla="*/ 359262 h 6858000"/>
              <a:gd name="connsiteX85" fmla="*/ 938820 w 7299977"/>
              <a:gd name="connsiteY85" fmla="*/ 451747 h 6858000"/>
              <a:gd name="connsiteX86" fmla="*/ 956265 w 7299977"/>
              <a:gd name="connsiteY86" fmla="*/ 394834 h 6858000"/>
              <a:gd name="connsiteX87" fmla="*/ 1002784 w 7299977"/>
              <a:gd name="connsiteY87" fmla="*/ 352148 h 6858000"/>
              <a:gd name="connsiteX88" fmla="*/ 1270270 w 7299977"/>
              <a:gd name="connsiteY88" fmla="*/ 373491 h 6858000"/>
              <a:gd name="connsiteX89" fmla="*/ 1092915 w 7299977"/>
              <a:gd name="connsiteY89" fmla="*/ 192082 h 6858000"/>
              <a:gd name="connsiteX90" fmla="*/ 979525 w 7299977"/>
              <a:gd name="connsiteY90" fmla="*/ 163625 h 6858000"/>
              <a:gd name="connsiteX91" fmla="*/ 953358 w 7299977"/>
              <a:gd name="connsiteY91" fmla="*/ 88927 h 6858000"/>
              <a:gd name="connsiteX92" fmla="*/ 1005692 w 7299977"/>
              <a:gd name="connsiteY92" fmla="*/ 71141 h 6858000"/>
              <a:gd name="connsiteX93" fmla="*/ 1267362 w 7299977"/>
              <a:gd name="connsiteY93" fmla="*/ 135168 h 6858000"/>
              <a:gd name="connsiteX94" fmla="*/ 1310975 w 7299977"/>
              <a:gd name="connsiteY94" fmla="*/ 110269 h 6858000"/>
              <a:gd name="connsiteX95" fmla="*/ 1008599 w 7299977"/>
              <a:gd name="connsiteY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7299977" h="6858000">
                <a:moveTo>
                  <a:pt x="1008599" y="0"/>
                </a:moveTo>
                <a:lnTo>
                  <a:pt x="4420653" y="0"/>
                </a:lnTo>
                <a:lnTo>
                  <a:pt x="5511704" y="0"/>
                </a:lnTo>
                <a:lnTo>
                  <a:pt x="7299977" y="0"/>
                </a:lnTo>
                <a:lnTo>
                  <a:pt x="7299977" y="6858000"/>
                </a:lnTo>
                <a:lnTo>
                  <a:pt x="5511704" y="6858000"/>
                </a:lnTo>
                <a:lnTo>
                  <a:pt x="4420653" y="6858000"/>
                </a:lnTo>
                <a:lnTo>
                  <a:pt x="1592997" y="6858000"/>
                </a:lnTo>
                <a:cubicBezTo>
                  <a:pt x="1473792" y="6786859"/>
                  <a:pt x="1360401" y="6701489"/>
                  <a:pt x="1232473" y="6658805"/>
                </a:cubicBezTo>
                <a:cubicBezTo>
                  <a:pt x="1145250" y="6630349"/>
                  <a:pt x="1060933" y="6580550"/>
                  <a:pt x="1075471" y="6431153"/>
                </a:cubicBezTo>
                <a:cubicBezTo>
                  <a:pt x="1078378" y="6388469"/>
                  <a:pt x="1055118" y="6356456"/>
                  <a:pt x="1020229" y="6367127"/>
                </a:cubicBezTo>
                <a:cubicBezTo>
                  <a:pt x="953358" y="6388469"/>
                  <a:pt x="921375" y="6327999"/>
                  <a:pt x="883579" y="6281757"/>
                </a:cubicBezTo>
                <a:cubicBezTo>
                  <a:pt x="816707" y="6199945"/>
                  <a:pt x="752743" y="6114575"/>
                  <a:pt x="645167" y="6100347"/>
                </a:cubicBezTo>
                <a:cubicBezTo>
                  <a:pt x="665519" y="6036320"/>
                  <a:pt x="700408" y="6043434"/>
                  <a:pt x="732391" y="6057663"/>
                </a:cubicBezTo>
                <a:cubicBezTo>
                  <a:pt x="816707" y="6093234"/>
                  <a:pt x="901023" y="6132361"/>
                  <a:pt x="985339" y="6167932"/>
                </a:cubicBezTo>
                <a:cubicBezTo>
                  <a:pt x="1040581" y="6189274"/>
                  <a:pt x="1095822" y="6221287"/>
                  <a:pt x="1168509" y="6196388"/>
                </a:cubicBezTo>
                <a:cubicBezTo>
                  <a:pt x="1104545" y="6068335"/>
                  <a:pt x="996969" y="6043434"/>
                  <a:pt x="909746" y="6004307"/>
                </a:cubicBezTo>
                <a:cubicBezTo>
                  <a:pt x="802169" y="5954508"/>
                  <a:pt x="738206" y="5862025"/>
                  <a:pt x="659704" y="5755314"/>
                </a:cubicBezTo>
                <a:cubicBezTo>
                  <a:pt x="738206" y="5726858"/>
                  <a:pt x="787632" y="5805112"/>
                  <a:pt x="851597" y="5801555"/>
                </a:cubicBezTo>
                <a:cubicBezTo>
                  <a:pt x="854504" y="5790884"/>
                  <a:pt x="860319" y="5769542"/>
                  <a:pt x="860319" y="5769542"/>
                </a:cubicBezTo>
                <a:cubicBezTo>
                  <a:pt x="755650" y="5712629"/>
                  <a:pt x="709132" y="5605917"/>
                  <a:pt x="691686" y="5474306"/>
                </a:cubicBezTo>
                <a:cubicBezTo>
                  <a:pt x="685872" y="5406721"/>
                  <a:pt x="648075" y="5385379"/>
                  <a:pt x="610278" y="5353367"/>
                </a:cubicBezTo>
                <a:cubicBezTo>
                  <a:pt x="482350" y="5243097"/>
                  <a:pt x="345700" y="5143500"/>
                  <a:pt x="238123" y="4994104"/>
                </a:cubicBezTo>
                <a:cubicBezTo>
                  <a:pt x="363144" y="5011889"/>
                  <a:pt x="461997" y="5111487"/>
                  <a:pt x="592833" y="5154171"/>
                </a:cubicBezTo>
                <a:cubicBezTo>
                  <a:pt x="488165" y="4990547"/>
                  <a:pt x="351514" y="4905177"/>
                  <a:pt x="226494" y="4805580"/>
                </a:cubicBezTo>
                <a:cubicBezTo>
                  <a:pt x="168344" y="4759339"/>
                  <a:pt x="116011" y="4702425"/>
                  <a:pt x="49139" y="4677526"/>
                </a:cubicBezTo>
                <a:cubicBezTo>
                  <a:pt x="25879" y="4670412"/>
                  <a:pt x="-14826" y="4652628"/>
                  <a:pt x="5527" y="4602828"/>
                </a:cubicBezTo>
                <a:cubicBezTo>
                  <a:pt x="22972" y="4560144"/>
                  <a:pt x="54954" y="4574373"/>
                  <a:pt x="84029" y="4585042"/>
                </a:cubicBezTo>
                <a:cubicBezTo>
                  <a:pt x="153807" y="4613499"/>
                  <a:pt x="229401" y="4613499"/>
                  <a:pt x="325347" y="4613499"/>
                </a:cubicBezTo>
                <a:cubicBezTo>
                  <a:pt x="243939" y="4478331"/>
                  <a:pt x="95658" y="4521016"/>
                  <a:pt x="25879" y="4378734"/>
                </a:cubicBezTo>
                <a:cubicBezTo>
                  <a:pt x="113103" y="4353835"/>
                  <a:pt x="179975" y="4403633"/>
                  <a:pt x="249753" y="4414305"/>
                </a:cubicBezTo>
                <a:cubicBezTo>
                  <a:pt x="313718" y="4424975"/>
                  <a:pt x="328254" y="4400076"/>
                  <a:pt x="313718" y="4321821"/>
                </a:cubicBezTo>
                <a:cubicBezTo>
                  <a:pt x="290458" y="4200882"/>
                  <a:pt x="325347" y="4140411"/>
                  <a:pt x="418386" y="4172424"/>
                </a:cubicBezTo>
                <a:cubicBezTo>
                  <a:pt x="505609" y="4204438"/>
                  <a:pt x="514332" y="4158196"/>
                  <a:pt x="491072" y="4090612"/>
                </a:cubicBezTo>
                <a:cubicBezTo>
                  <a:pt x="456183" y="3991015"/>
                  <a:pt x="493979" y="3912759"/>
                  <a:pt x="520147" y="3827390"/>
                </a:cubicBezTo>
                <a:cubicBezTo>
                  <a:pt x="560851" y="3699337"/>
                  <a:pt x="543407" y="3635309"/>
                  <a:pt x="459090" y="3539269"/>
                </a:cubicBezTo>
                <a:cubicBezTo>
                  <a:pt x="409664" y="3485914"/>
                  <a:pt x="360236" y="3439672"/>
                  <a:pt x="290458" y="3393429"/>
                </a:cubicBezTo>
                <a:cubicBezTo>
                  <a:pt x="450368" y="3368530"/>
                  <a:pt x="284643" y="3283162"/>
                  <a:pt x="339884" y="3229805"/>
                </a:cubicBezTo>
                <a:cubicBezTo>
                  <a:pt x="453275" y="3208463"/>
                  <a:pt x="543407" y="3379202"/>
                  <a:pt x="697501" y="3329402"/>
                </a:cubicBezTo>
                <a:cubicBezTo>
                  <a:pt x="511425" y="3183563"/>
                  <a:pt x="302087" y="3137322"/>
                  <a:pt x="165437" y="2941684"/>
                </a:cubicBezTo>
                <a:cubicBezTo>
                  <a:pt x="197419" y="2899000"/>
                  <a:pt x="229401" y="2941684"/>
                  <a:pt x="255568" y="2923898"/>
                </a:cubicBezTo>
                <a:cubicBezTo>
                  <a:pt x="255568" y="2913227"/>
                  <a:pt x="560851" y="2980812"/>
                  <a:pt x="578296" y="2703362"/>
                </a:cubicBezTo>
                <a:cubicBezTo>
                  <a:pt x="584111" y="2703362"/>
                  <a:pt x="589926" y="2703362"/>
                  <a:pt x="595740" y="2692689"/>
                </a:cubicBezTo>
                <a:cubicBezTo>
                  <a:pt x="627722" y="2653563"/>
                  <a:pt x="598648" y="2561080"/>
                  <a:pt x="650982" y="2553965"/>
                </a:cubicBezTo>
                <a:cubicBezTo>
                  <a:pt x="709132" y="2546851"/>
                  <a:pt x="764373" y="2514837"/>
                  <a:pt x="825429" y="2532623"/>
                </a:cubicBezTo>
                <a:cubicBezTo>
                  <a:pt x="871949" y="2546851"/>
                  <a:pt x="921375" y="2564636"/>
                  <a:pt x="970802" y="2564636"/>
                </a:cubicBezTo>
                <a:cubicBezTo>
                  <a:pt x="1023136" y="2564636"/>
                  <a:pt x="1095822" y="2685576"/>
                  <a:pt x="1127805" y="2525509"/>
                </a:cubicBezTo>
                <a:cubicBezTo>
                  <a:pt x="1127805" y="2518395"/>
                  <a:pt x="1217936" y="2536181"/>
                  <a:pt x="1267362" y="2543294"/>
                </a:cubicBezTo>
                <a:cubicBezTo>
                  <a:pt x="1308067" y="2550408"/>
                  <a:pt x="1357494" y="2582422"/>
                  <a:pt x="1386568" y="2518395"/>
                </a:cubicBezTo>
                <a:cubicBezTo>
                  <a:pt x="1401105" y="2479267"/>
                  <a:pt x="1331326" y="2408126"/>
                  <a:pt x="1270270" y="2401012"/>
                </a:cubicBezTo>
                <a:cubicBezTo>
                  <a:pt x="1215029" y="2393898"/>
                  <a:pt x="1159787" y="2386784"/>
                  <a:pt x="1107453" y="2401012"/>
                </a:cubicBezTo>
                <a:cubicBezTo>
                  <a:pt x="1043489" y="2418796"/>
                  <a:pt x="1008599" y="2390340"/>
                  <a:pt x="991154" y="2326314"/>
                </a:cubicBezTo>
                <a:cubicBezTo>
                  <a:pt x="970802" y="2258731"/>
                  <a:pt x="933005" y="2223159"/>
                  <a:pt x="880671" y="2191146"/>
                </a:cubicBezTo>
                <a:cubicBezTo>
                  <a:pt x="752743" y="2112891"/>
                  <a:pt x="630630" y="2020407"/>
                  <a:pt x="491072" y="1974165"/>
                </a:cubicBezTo>
                <a:cubicBezTo>
                  <a:pt x="464905" y="1967051"/>
                  <a:pt x="432923" y="1952823"/>
                  <a:pt x="421293" y="1892353"/>
                </a:cubicBezTo>
                <a:cubicBezTo>
                  <a:pt x="799262" y="1984836"/>
                  <a:pt x="1142342" y="2223159"/>
                  <a:pt x="1531941" y="2208931"/>
                </a:cubicBezTo>
                <a:cubicBezTo>
                  <a:pt x="1427272" y="2134233"/>
                  <a:pt x="1302252" y="2130676"/>
                  <a:pt x="1188861" y="2077320"/>
                </a:cubicBezTo>
                <a:cubicBezTo>
                  <a:pt x="1270270" y="2038192"/>
                  <a:pt x="1345864" y="2080877"/>
                  <a:pt x="1421458" y="2102219"/>
                </a:cubicBezTo>
                <a:cubicBezTo>
                  <a:pt x="1485422" y="2120004"/>
                  <a:pt x="1543571" y="2123562"/>
                  <a:pt x="1549386" y="2013292"/>
                </a:cubicBezTo>
                <a:cubicBezTo>
                  <a:pt x="1549386" y="2002622"/>
                  <a:pt x="1549386" y="1995507"/>
                  <a:pt x="1549386" y="1984836"/>
                </a:cubicBezTo>
                <a:cubicBezTo>
                  <a:pt x="1526126" y="1938595"/>
                  <a:pt x="1494144" y="1917252"/>
                  <a:pt x="1453440" y="1903025"/>
                </a:cubicBezTo>
                <a:cubicBezTo>
                  <a:pt x="1430180" y="1895910"/>
                  <a:pt x="1398198" y="1881683"/>
                  <a:pt x="1398198" y="1849668"/>
                </a:cubicBezTo>
                <a:cubicBezTo>
                  <a:pt x="1401105" y="1728729"/>
                  <a:pt x="1322604" y="1693158"/>
                  <a:pt x="1247011" y="1657587"/>
                </a:cubicBezTo>
                <a:cubicBezTo>
                  <a:pt x="1287715" y="1597117"/>
                  <a:pt x="1322604" y="1639802"/>
                  <a:pt x="1354586" y="1636245"/>
                </a:cubicBezTo>
                <a:cubicBezTo>
                  <a:pt x="1374939" y="1632688"/>
                  <a:pt x="1395290" y="1629132"/>
                  <a:pt x="1395290" y="1597117"/>
                </a:cubicBezTo>
                <a:cubicBezTo>
                  <a:pt x="1395290" y="1572219"/>
                  <a:pt x="1386568" y="1540204"/>
                  <a:pt x="1366216" y="1540204"/>
                </a:cubicBezTo>
                <a:cubicBezTo>
                  <a:pt x="1238288" y="1536647"/>
                  <a:pt x="1165601" y="1365909"/>
                  <a:pt x="1031858" y="1365909"/>
                </a:cubicBezTo>
                <a:cubicBezTo>
                  <a:pt x="950450" y="1365909"/>
                  <a:pt x="1072563" y="1269868"/>
                  <a:pt x="1005692" y="1230741"/>
                </a:cubicBezTo>
                <a:cubicBezTo>
                  <a:pt x="991154" y="1220069"/>
                  <a:pt x="1046396" y="1205842"/>
                  <a:pt x="1069655" y="1209399"/>
                </a:cubicBezTo>
                <a:cubicBezTo>
                  <a:pt x="1092915" y="1212955"/>
                  <a:pt x="1113268" y="1237855"/>
                  <a:pt x="1142342" y="1220069"/>
                </a:cubicBezTo>
                <a:cubicBezTo>
                  <a:pt x="1156879" y="1156043"/>
                  <a:pt x="1119082" y="1131144"/>
                  <a:pt x="1084193" y="1113358"/>
                </a:cubicBezTo>
                <a:cubicBezTo>
                  <a:pt x="1008599" y="1070674"/>
                  <a:pt x="933005" y="1020875"/>
                  <a:pt x="848689" y="1006647"/>
                </a:cubicBezTo>
                <a:cubicBezTo>
                  <a:pt x="819615" y="1003089"/>
                  <a:pt x="802169" y="985305"/>
                  <a:pt x="805077" y="949734"/>
                </a:cubicBezTo>
                <a:cubicBezTo>
                  <a:pt x="810892" y="903491"/>
                  <a:pt x="839967" y="917720"/>
                  <a:pt x="863226" y="921277"/>
                </a:cubicBezTo>
                <a:cubicBezTo>
                  <a:pt x="877764" y="924835"/>
                  <a:pt x="892301" y="935506"/>
                  <a:pt x="906838" y="910606"/>
                </a:cubicBezTo>
                <a:cubicBezTo>
                  <a:pt x="566666" y="658055"/>
                  <a:pt x="386404" y="672284"/>
                  <a:pt x="5527" y="465975"/>
                </a:cubicBezTo>
                <a:cubicBezTo>
                  <a:pt x="89843" y="426847"/>
                  <a:pt x="150900" y="455303"/>
                  <a:pt x="209049" y="462417"/>
                </a:cubicBezTo>
                <a:cubicBezTo>
                  <a:pt x="354422" y="480203"/>
                  <a:pt x="264290" y="512216"/>
                  <a:pt x="409664" y="533558"/>
                </a:cubicBezTo>
                <a:cubicBezTo>
                  <a:pt x="479443" y="544229"/>
                  <a:pt x="543407" y="579800"/>
                  <a:pt x="621908" y="522887"/>
                </a:cubicBezTo>
                <a:cubicBezTo>
                  <a:pt x="674242" y="483759"/>
                  <a:pt x="758558" y="526444"/>
                  <a:pt x="822522" y="558458"/>
                </a:cubicBezTo>
                <a:cubicBezTo>
                  <a:pt x="874856" y="586915"/>
                  <a:pt x="927190" y="594028"/>
                  <a:pt x="996969" y="558458"/>
                </a:cubicBezTo>
                <a:cubicBezTo>
                  <a:pt x="933005" y="537116"/>
                  <a:pt x="883579" y="519330"/>
                  <a:pt x="834151" y="505101"/>
                </a:cubicBezTo>
                <a:cubicBezTo>
                  <a:pt x="793447" y="494431"/>
                  <a:pt x="770187" y="469532"/>
                  <a:pt x="773095" y="416176"/>
                </a:cubicBezTo>
                <a:cubicBezTo>
                  <a:pt x="773095" y="387720"/>
                  <a:pt x="764373" y="348592"/>
                  <a:pt x="793447" y="334364"/>
                </a:cubicBezTo>
                <a:cubicBezTo>
                  <a:pt x="816707" y="320135"/>
                  <a:pt x="848689" y="334364"/>
                  <a:pt x="860319" y="359262"/>
                </a:cubicBezTo>
                <a:cubicBezTo>
                  <a:pt x="874856" y="405504"/>
                  <a:pt x="889393" y="448189"/>
                  <a:pt x="938820" y="451747"/>
                </a:cubicBezTo>
                <a:cubicBezTo>
                  <a:pt x="1005692" y="458860"/>
                  <a:pt x="967894" y="430405"/>
                  <a:pt x="956265" y="394834"/>
                </a:cubicBezTo>
                <a:cubicBezTo>
                  <a:pt x="944635" y="355706"/>
                  <a:pt x="979525" y="345034"/>
                  <a:pt x="1002784" y="352148"/>
                </a:cubicBezTo>
                <a:cubicBezTo>
                  <a:pt x="1090008" y="384162"/>
                  <a:pt x="1180139" y="327250"/>
                  <a:pt x="1270270" y="373491"/>
                </a:cubicBezTo>
                <a:cubicBezTo>
                  <a:pt x="1247011" y="259665"/>
                  <a:pt x="1197583" y="209867"/>
                  <a:pt x="1092915" y="192082"/>
                </a:cubicBezTo>
                <a:cubicBezTo>
                  <a:pt x="1055118" y="188525"/>
                  <a:pt x="1014414" y="195638"/>
                  <a:pt x="979525" y="163625"/>
                </a:cubicBezTo>
                <a:cubicBezTo>
                  <a:pt x="959172" y="145839"/>
                  <a:pt x="938820" y="124497"/>
                  <a:pt x="953358" y="88927"/>
                </a:cubicBezTo>
                <a:cubicBezTo>
                  <a:pt x="962080" y="64027"/>
                  <a:pt x="985339" y="64027"/>
                  <a:pt x="1005692" y="71141"/>
                </a:cubicBezTo>
                <a:cubicBezTo>
                  <a:pt x="1090008" y="110269"/>
                  <a:pt x="1180139" y="120941"/>
                  <a:pt x="1267362" y="135168"/>
                </a:cubicBezTo>
                <a:cubicBezTo>
                  <a:pt x="1281900" y="138725"/>
                  <a:pt x="1296437" y="145839"/>
                  <a:pt x="1310975" y="110269"/>
                </a:cubicBezTo>
                <a:cubicBezTo>
                  <a:pt x="1209214" y="78255"/>
                  <a:pt x="1110360" y="35571"/>
                  <a:pt x="1008599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AED29-E80D-37B3-028F-E750095B5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484" y="1065749"/>
            <a:ext cx="3748810" cy="4726502"/>
          </a:xfrm>
        </p:spPr>
        <p:txBody>
          <a:bodyPr>
            <a:normAutofit/>
          </a:bodyPr>
          <a:lstStyle/>
          <a:p>
            <a:r>
              <a:rPr lang="en-US" dirty="0"/>
              <a:t>How was data analyzed?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1A513-5309-BD89-465F-0D24878AA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713313"/>
            <a:ext cx="4953000" cy="5431376"/>
          </a:xfrm>
        </p:spPr>
        <p:txBody>
          <a:bodyPr anchor="ctr">
            <a:normAutofit/>
          </a:bodyPr>
          <a:lstStyle/>
          <a:p>
            <a:r>
              <a:rPr lang="en-US" sz="2000"/>
              <a:t>Data analyzed using Python</a:t>
            </a:r>
          </a:p>
          <a:p>
            <a:r>
              <a:rPr lang="en-US" sz="2000"/>
              <a:t>Over/Index analysis for segmentation chartacteristics</a:t>
            </a:r>
          </a:p>
        </p:txBody>
      </p:sp>
    </p:spTree>
    <p:extLst>
      <p:ext uri="{BB962C8B-B14F-4D97-AF65-F5344CB8AC3E}">
        <p14:creationId xmlns:p14="http://schemas.microsoft.com/office/powerpoint/2010/main" val="2479661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898</Words>
  <Application>Microsoft Macintosh PowerPoint</Application>
  <PresentationFormat>Widescreen</PresentationFormat>
  <Paragraphs>224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Times New Roman</vt:lpstr>
      <vt:lpstr>Office Theme</vt:lpstr>
      <vt:lpstr>Capstone Project – Segmentation and Predictive. Modeling</vt:lpstr>
      <vt:lpstr>Business Case</vt:lpstr>
      <vt:lpstr>Contents</vt:lpstr>
      <vt:lpstr>Business Case Introduction</vt:lpstr>
      <vt:lpstr>Company Background</vt:lpstr>
      <vt:lpstr>Business Problem</vt:lpstr>
      <vt:lpstr>Methodology</vt:lpstr>
      <vt:lpstr>How was data gathered?</vt:lpstr>
      <vt:lpstr>How was data analyzed?</vt:lpstr>
      <vt:lpstr>How was data modeled?</vt:lpstr>
      <vt:lpstr>Results and Analysis</vt:lpstr>
      <vt:lpstr>Exploratory Analysis – Key Demographics</vt:lpstr>
      <vt:lpstr>Exploratory Analysis – Target Variable</vt:lpstr>
      <vt:lpstr>Exploratory Analysis – Correlation Matrix</vt:lpstr>
      <vt:lpstr>Segmentation Analysis – k-means and elbow method</vt:lpstr>
      <vt:lpstr>Segmentation Analysis – Over/Under Index Analysis</vt:lpstr>
      <vt:lpstr>Segmentation Analysis – Persona 1</vt:lpstr>
      <vt:lpstr>Segmentation Analysis – Persona 2</vt:lpstr>
      <vt:lpstr>Segmentation Analysis – Persona 3</vt:lpstr>
      <vt:lpstr>Segmentation Analysis – Persona 4</vt:lpstr>
      <vt:lpstr>Segmentation Analysis – Evalution</vt:lpstr>
      <vt:lpstr>Predictive Modeling - XGBoost</vt:lpstr>
      <vt:lpstr>Predictive Modeling - XGBoost</vt:lpstr>
      <vt:lpstr>Predictive Modeling – XGBoost Evaluation</vt:lpstr>
      <vt:lpstr>Proposed Business Solution</vt:lpstr>
      <vt:lpstr>Segmentation and Predictive Model Implementation</vt:lpstr>
      <vt:lpstr>Dynamic Pricing Model</vt:lpstr>
      <vt:lpstr>CRM Implementation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txburd21</dc:creator>
  <cp:lastModifiedBy>txburd21</cp:lastModifiedBy>
  <cp:revision>1</cp:revision>
  <dcterms:created xsi:type="dcterms:W3CDTF">2023-12-14T20:46:52Z</dcterms:created>
  <dcterms:modified xsi:type="dcterms:W3CDTF">2023-12-14T21:24:09Z</dcterms:modified>
</cp:coreProperties>
</file>

<file path=docProps/thumbnail.jpeg>
</file>